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40" r:id="rId1"/>
  </p:sldMasterIdLst>
  <p:notesMasterIdLst>
    <p:notesMasterId r:id="rId18"/>
  </p:notesMasterIdLst>
  <p:handoutMasterIdLst>
    <p:handoutMasterId r:id="rId19"/>
  </p:handoutMasterIdLst>
  <p:sldIdLst>
    <p:sldId id="298" r:id="rId2"/>
    <p:sldId id="285" r:id="rId3"/>
    <p:sldId id="304" r:id="rId4"/>
    <p:sldId id="306" r:id="rId5"/>
    <p:sldId id="299" r:id="rId6"/>
    <p:sldId id="274" r:id="rId7"/>
    <p:sldId id="300" r:id="rId8"/>
    <p:sldId id="305" r:id="rId9"/>
    <p:sldId id="301" r:id="rId10"/>
    <p:sldId id="309" r:id="rId11"/>
    <p:sldId id="307" r:id="rId12"/>
    <p:sldId id="310" r:id="rId13"/>
    <p:sldId id="308" r:id="rId14"/>
    <p:sldId id="311" r:id="rId15"/>
    <p:sldId id="312" r:id="rId16"/>
    <p:sldId id="30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81"/>
    <p:restoredTop sz="94694"/>
  </p:normalViewPr>
  <p:slideViewPr>
    <p:cSldViewPr snapToGrid="0" snapToObjects="1">
      <p:cViewPr varScale="1">
        <p:scale>
          <a:sx n="105" d="100"/>
          <a:sy n="105" d="100"/>
        </p:scale>
        <p:origin x="37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1E5FF1B3-8F25-8E58-4BFA-0EB8A6E5E8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70A23DBB-8436-AA6A-5BB3-596A54770A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0C8B23-8598-8048-98D2-77B1E720DCD8}" type="datetimeFigureOut">
              <a:rPr lang="tr-TR" smtClean="0"/>
              <a:t>7.01.2025</a:t>
            </a:fld>
            <a:endParaRPr lang="tr-TR"/>
          </a:p>
        </p:txBody>
      </p:sp>
      <p:sp>
        <p:nvSpPr>
          <p:cNvPr id="4" name="Alt Bilgi Yer Tutucusu 3">
            <a:extLst>
              <a:ext uri="{FF2B5EF4-FFF2-40B4-BE49-F238E27FC236}">
                <a16:creationId xmlns:a16="http://schemas.microsoft.com/office/drawing/2014/main" id="{25049CFA-2B2C-3239-B265-3C8BFD1E24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08243CB8-F62E-1476-EB99-46B88B7CE1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DF8DEA-B0DB-2F48-BAFC-F02721F1706D}" type="slidenum">
              <a:rPr lang="tr-TR" smtClean="0"/>
              <a:t>‹#›</a:t>
            </a:fld>
            <a:endParaRPr lang="tr-TR"/>
          </a:p>
        </p:txBody>
      </p:sp>
    </p:spTree>
    <p:extLst>
      <p:ext uri="{BB962C8B-B14F-4D97-AF65-F5344CB8AC3E}">
        <p14:creationId xmlns:p14="http://schemas.microsoft.com/office/powerpoint/2010/main" val="209931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8C551-22FF-4CB8-B8F2-5188D8B377D2}" type="datetimeFigureOut">
              <a:rPr lang="tr-TR" smtClean="0"/>
              <a:t>7.01.2025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A691B-61CC-4BE4-AE7E-A966C5B1D842}" type="slidenum">
              <a:rPr lang="tr-TR" smtClean="0"/>
              <a:t>‹#›</a:t>
            </a:fld>
            <a:endParaRPr lang="tr-TR"/>
          </a:p>
        </p:txBody>
      </p:sp>
    </p:spTree>
    <p:extLst>
      <p:ext uri="{BB962C8B-B14F-4D97-AF65-F5344CB8AC3E}">
        <p14:creationId xmlns:p14="http://schemas.microsoft.com/office/powerpoint/2010/main" val="3759912546"/>
      </p:ext>
    </p:extLst>
  </p:cSld>
  <p:clrMap bg1="lt1" tx1="dk1" bg2="lt2" tx2="dk2" accent1="accent1" accent2="accent2" accent3="accent3" accent4="accent4" accent5="accent5" accent6="accent6" hlink="hlink" folHlink="folHlink"/>
  <p:notesStyle>
    <a:lvl1pPr marL="0" algn="l" defTabSz="610088" rtl="0" eaLnBrk="1" latinLnBrk="0" hangingPunct="1">
      <a:defRPr sz="801" kern="1200">
        <a:solidFill>
          <a:schemeClr val="tx1"/>
        </a:solidFill>
        <a:latin typeface="+mn-lt"/>
        <a:ea typeface="+mn-ea"/>
        <a:cs typeface="+mn-cs"/>
      </a:defRPr>
    </a:lvl1pPr>
    <a:lvl2pPr marL="305044" algn="l" defTabSz="610088" rtl="0" eaLnBrk="1" latinLnBrk="0" hangingPunct="1">
      <a:defRPr sz="801" kern="1200">
        <a:solidFill>
          <a:schemeClr val="tx1"/>
        </a:solidFill>
        <a:latin typeface="+mn-lt"/>
        <a:ea typeface="+mn-ea"/>
        <a:cs typeface="+mn-cs"/>
      </a:defRPr>
    </a:lvl2pPr>
    <a:lvl3pPr marL="610088" algn="l" defTabSz="610088" rtl="0" eaLnBrk="1" latinLnBrk="0" hangingPunct="1">
      <a:defRPr sz="801" kern="1200">
        <a:solidFill>
          <a:schemeClr val="tx1"/>
        </a:solidFill>
        <a:latin typeface="+mn-lt"/>
        <a:ea typeface="+mn-ea"/>
        <a:cs typeface="+mn-cs"/>
      </a:defRPr>
    </a:lvl3pPr>
    <a:lvl4pPr marL="915132" algn="l" defTabSz="610088" rtl="0" eaLnBrk="1" latinLnBrk="0" hangingPunct="1">
      <a:defRPr sz="801" kern="1200">
        <a:solidFill>
          <a:schemeClr val="tx1"/>
        </a:solidFill>
        <a:latin typeface="+mn-lt"/>
        <a:ea typeface="+mn-ea"/>
        <a:cs typeface="+mn-cs"/>
      </a:defRPr>
    </a:lvl4pPr>
    <a:lvl5pPr marL="1220175" algn="l" defTabSz="610088" rtl="0" eaLnBrk="1" latinLnBrk="0" hangingPunct="1">
      <a:defRPr sz="801" kern="1200">
        <a:solidFill>
          <a:schemeClr val="tx1"/>
        </a:solidFill>
        <a:latin typeface="+mn-lt"/>
        <a:ea typeface="+mn-ea"/>
        <a:cs typeface="+mn-cs"/>
      </a:defRPr>
    </a:lvl5pPr>
    <a:lvl6pPr marL="1525219" algn="l" defTabSz="610088" rtl="0" eaLnBrk="1" latinLnBrk="0" hangingPunct="1">
      <a:defRPr sz="801" kern="1200">
        <a:solidFill>
          <a:schemeClr val="tx1"/>
        </a:solidFill>
        <a:latin typeface="+mn-lt"/>
        <a:ea typeface="+mn-ea"/>
        <a:cs typeface="+mn-cs"/>
      </a:defRPr>
    </a:lvl6pPr>
    <a:lvl7pPr marL="1830263" algn="l" defTabSz="610088" rtl="0" eaLnBrk="1" latinLnBrk="0" hangingPunct="1">
      <a:defRPr sz="801" kern="1200">
        <a:solidFill>
          <a:schemeClr val="tx1"/>
        </a:solidFill>
        <a:latin typeface="+mn-lt"/>
        <a:ea typeface="+mn-ea"/>
        <a:cs typeface="+mn-cs"/>
      </a:defRPr>
    </a:lvl7pPr>
    <a:lvl8pPr marL="2135307" algn="l" defTabSz="610088" rtl="0" eaLnBrk="1" latinLnBrk="0" hangingPunct="1">
      <a:defRPr sz="801" kern="1200">
        <a:solidFill>
          <a:schemeClr val="tx1"/>
        </a:solidFill>
        <a:latin typeface="+mn-lt"/>
        <a:ea typeface="+mn-ea"/>
        <a:cs typeface="+mn-cs"/>
      </a:defRPr>
    </a:lvl8pPr>
    <a:lvl9pPr marL="2440351" algn="l" defTabSz="610088" rtl="0" eaLnBrk="1" latinLnBrk="0" hangingPunct="1">
      <a:defRPr sz="80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74A47F-A299-DF43-A839-C104F09B14F8}"/>
              </a:ext>
            </a:extLst>
          </p:cNvPr>
          <p:cNvPicPr>
            <a:picLocks noChangeAspect="1"/>
          </p:cNvPicPr>
          <p:nvPr userDrawn="1"/>
        </p:nvPicPr>
        <p:blipFill>
          <a:blip r:embed="rId2"/>
          <a:stretch>
            <a:fillRect/>
          </a:stretch>
        </p:blipFill>
        <p:spPr>
          <a:xfrm>
            <a:off x="5077238" y="781312"/>
            <a:ext cx="2037523" cy="1145473"/>
          </a:xfrm>
          <a:prstGeom prst="rect">
            <a:avLst/>
          </a:prstGeom>
        </p:spPr>
      </p:pic>
    </p:spTree>
    <p:extLst>
      <p:ext uri="{BB962C8B-B14F-4D97-AF65-F5344CB8AC3E}">
        <p14:creationId xmlns:p14="http://schemas.microsoft.com/office/powerpoint/2010/main" val="3573629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sp>
        <p:nvSpPr>
          <p:cNvPr id="9" name="Serbest Form: Şekil 12">
            <a:extLst>
              <a:ext uri="{FF2B5EF4-FFF2-40B4-BE49-F238E27FC236}">
                <a16:creationId xmlns:a16="http://schemas.microsoft.com/office/drawing/2014/main" id="{248D3615-3F51-DDA0-300A-8B54E9526CEC}"/>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7A5E1486-EEE5-8693-C1E0-ACEC5AFA306D}"/>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358123513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key Başlık ve Metin">
    <p:spTree>
      <p:nvGrpSpPr>
        <p:cNvPr id="1" name=""/>
        <p:cNvGrpSpPr/>
        <p:nvPr/>
      </p:nvGrpSpPr>
      <p:grpSpPr>
        <a:xfrm>
          <a:off x="0" y="0"/>
          <a:ext cx="0" cy="0"/>
          <a:chOff x="0" y="0"/>
          <a:chExt cx="0" cy="0"/>
        </a:xfrm>
      </p:grpSpPr>
      <p:sp>
        <p:nvSpPr>
          <p:cNvPr id="8" name="Serbest Form: Şekil 12">
            <a:extLst>
              <a:ext uri="{FF2B5EF4-FFF2-40B4-BE49-F238E27FC236}">
                <a16:creationId xmlns:a16="http://schemas.microsoft.com/office/drawing/2014/main" id="{DBF10744-F389-0340-3BC7-35F3D211563F}"/>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726B8AE1-698D-7C6C-031B-6C777DA6ABA2}"/>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4532856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sp>
        <p:nvSpPr>
          <p:cNvPr id="7" name="Serbest Form: Şekil 12">
            <a:extLst>
              <a:ext uri="{FF2B5EF4-FFF2-40B4-BE49-F238E27FC236}">
                <a16:creationId xmlns:a16="http://schemas.microsoft.com/office/drawing/2014/main" id="{A430380A-12CA-A86A-A583-C2449C2B4493}"/>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C5022C0E-BE2C-B3FC-347F-19994F0A4C2B}"/>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3212060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6" name="Serbest Form: Şekil 12">
            <a:extLst>
              <a:ext uri="{FF2B5EF4-FFF2-40B4-BE49-F238E27FC236}">
                <a16:creationId xmlns:a16="http://schemas.microsoft.com/office/drawing/2014/main" id="{57AE21E1-8BBC-B9D8-9C55-81A29697894B}"/>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9000E3A3-59A2-9E31-012C-BE3BC5BE01FC}"/>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35253070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şlıklı İçerik">
    <p:spTree>
      <p:nvGrpSpPr>
        <p:cNvPr id="1" name=""/>
        <p:cNvGrpSpPr/>
        <p:nvPr/>
      </p:nvGrpSpPr>
      <p:grpSpPr>
        <a:xfrm>
          <a:off x="0" y="0"/>
          <a:ext cx="0" cy="0"/>
          <a:chOff x="0" y="0"/>
          <a:chExt cx="0" cy="0"/>
        </a:xfrm>
      </p:grpSpPr>
      <p:sp>
        <p:nvSpPr>
          <p:cNvPr id="9" name="Serbest Form: Şekil 12">
            <a:extLst>
              <a:ext uri="{FF2B5EF4-FFF2-40B4-BE49-F238E27FC236}">
                <a16:creationId xmlns:a16="http://schemas.microsoft.com/office/drawing/2014/main" id="{6B48B561-3DCA-064F-76D5-189BBDB9E0AD}"/>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pic>
        <p:nvPicPr>
          <p:cNvPr id="3" name="Picture 2">
            <a:extLst>
              <a:ext uri="{FF2B5EF4-FFF2-40B4-BE49-F238E27FC236}">
                <a16:creationId xmlns:a16="http://schemas.microsoft.com/office/drawing/2014/main" id="{72890A2D-C58B-F9FA-DB75-7B853F29061E}"/>
              </a:ext>
            </a:extLst>
          </p:cNvPr>
          <p:cNvPicPr>
            <a:picLocks noChangeAspect="1"/>
          </p:cNvPicPr>
          <p:nvPr userDrawn="1"/>
        </p:nvPicPr>
        <p:blipFill>
          <a:blip r:embed="rId2"/>
          <a:stretch>
            <a:fillRect/>
          </a:stretch>
        </p:blipFill>
        <p:spPr>
          <a:xfrm>
            <a:off x="352837" y="337905"/>
            <a:ext cx="1396449" cy="785068"/>
          </a:xfrm>
          <a:prstGeom prst="rect">
            <a:avLst/>
          </a:prstGeom>
        </p:spPr>
      </p:pic>
    </p:spTree>
    <p:extLst>
      <p:ext uri="{BB962C8B-B14F-4D97-AF65-F5344CB8AC3E}">
        <p14:creationId xmlns:p14="http://schemas.microsoft.com/office/powerpoint/2010/main" val="83815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şlıklı Resim">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629AEA6-C2F2-0760-B9C4-CFE242806B35}"/>
              </a:ext>
            </a:extLst>
          </p:cNvPr>
          <p:cNvSpPr txBox="1"/>
          <p:nvPr userDrawn="1"/>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Sunumu Hazırlayan</a:t>
            </a:r>
            <a:endParaRPr lang="tr-TR" sz="1200" b="0" i="0" dirty="0">
              <a:solidFill>
                <a:srgbClr val="002755"/>
              </a:solidFill>
              <a:latin typeface="Helvetica Light" panose="020B0403020202020204" pitchFamily="34" charset="0"/>
            </a:endParaRPr>
          </a:p>
        </p:txBody>
      </p:sp>
      <p:sp>
        <p:nvSpPr>
          <p:cNvPr id="7" name="Metin kutusu 6">
            <a:extLst>
              <a:ext uri="{FF2B5EF4-FFF2-40B4-BE49-F238E27FC236}">
                <a16:creationId xmlns:a16="http://schemas.microsoft.com/office/drawing/2014/main" id="{0FDDA638-4233-C2CB-ED58-408C37035315}"/>
              </a:ext>
            </a:extLst>
          </p:cNvPr>
          <p:cNvSpPr txBox="1"/>
          <p:nvPr userDrawn="1"/>
        </p:nvSpPr>
        <p:spPr>
          <a:xfrm>
            <a:off x="5150472" y="4700383"/>
            <a:ext cx="1891057" cy="461665"/>
          </a:xfrm>
          <a:prstGeom prst="rect">
            <a:avLst/>
          </a:prstGeom>
          <a:noFill/>
        </p:spPr>
        <p:txBody>
          <a:bodyPr wrap="square" rtlCol="0" anchor="ctr">
            <a:spAutoFit/>
          </a:bodyPr>
          <a:lstStyle/>
          <a:p>
            <a:pPr algn="ctr"/>
            <a:r>
              <a:rPr lang="tr-TR" sz="2400" b="1" dirty="0">
                <a:solidFill>
                  <a:srgbClr val="012855"/>
                </a:solidFill>
                <a:latin typeface="Helvetica" pitchFamily="2" charset="0"/>
              </a:rPr>
              <a:t>Teşekkürler</a:t>
            </a:r>
          </a:p>
        </p:txBody>
      </p:sp>
      <p:pic>
        <p:nvPicPr>
          <p:cNvPr id="6" name="Picture 5">
            <a:extLst>
              <a:ext uri="{FF2B5EF4-FFF2-40B4-BE49-F238E27FC236}">
                <a16:creationId xmlns:a16="http://schemas.microsoft.com/office/drawing/2014/main" id="{D9AB56F4-AD76-6F23-90D0-2E430401ABD0}"/>
              </a:ext>
            </a:extLst>
          </p:cNvPr>
          <p:cNvPicPr>
            <a:picLocks noChangeAspect="1"/>
          </p:cNvPicPr>
          <p:nvPr userDrawn="1"/>
        </p:nvPicPr>
        <p:blipFill>
          <a:blip r:embed="rId2"/>
          <a:stretch>
            <a:fillRect/>
          </a:stretch>
        </p:blipFill>
        <p:spPr>
          <a:xfrm>
            <a:off x="5077238" y="781312"/>
            <a:ext cx="2037523" cy="1145473"/>
          </a:xfrm>
          <a:prstGeom prst="rect">
            <a:avLst/>
          </a:prstGeom>
        </p:spPr>
      </p:pic>
    </p:spTree>
    <p:extLst>
      <p:ext uri="{BB962C8B-B14F-4D97-AF65-F5344CB8AC3E}">
        <p14:creationId xmlns:p14="http://schemas.microsoft.com/office/powerpoint/2010/main" val="422213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3335444E-53CF-0493-F065-253DE939741F}"/>
              </a:ext>
            </a:extLst>
          </p:cNvPr>
          <p:cNvPicPr>
            <a:picLocks noChangeAspect="1"/>
          </p:cNvPicPr>
          <p:nvPr userDrawn="1"/>
        </p:nvPicPr>
        <p:blipFill>
          <a:blip r:embed="rId9"/>
          <a:stretch>
            <a:fillRect/>
          </a:stretch>
        </p:blipFill>
        <p:spPr>
          <a:xfrm>
            <a:off x="794" y="1"/>
            <a:ext cx="12191206" cy="6858447"/>
          </a:xfrm>
          <a:prstGeom prst="rect">
            <a:avLst/>
          </a:prstGeom>
        </p:spPr>
      </p:pic>
    </p:spTree>
    <p:extLst>
      <p:ext uri="{BB962C8B-B14F-4D97-AF65-F5344CB8AC3E}">
        <p14:creationId xmlns:p14="http://schemas.microsoft.com/office/powerpoint/2010/main" val="3995178303"/>
      </p:ext>
    </p:extLst>
  </p:cSld>
  <p:clrMap bg1="lt1" tx1="dk1" bg2="lt2" tx2="dk2" accent1="accent1" accent2="accent2" accent3="accent3" accent4="accent4" accent5="accent5" accent6="accent6" hlink="hlink" folHlink="folHlink"/>
  <p:sldLayoutIdLst>
    <p:sldLayoutId id="2147484141" r:id="rId1"/>
    <p:sldLayoutId id="2147484144" r:id="rId2"/>
    <p:sldLayoutId id="2147484151" r:id="rId3"/>
    <p:sldLayoutId id="2147484146" r:id="rId4"/>
    <p:sldLayoutId id="2147484147" r:id="rId5"/>
    <p:sldLayoutId id="2147484148" r:id="rId6"/>
    <p:sldLayoutId id="214748414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hyperlink" Target="https://www.kaggle.com/datasets/vaibhao/handwritten-characters/data" TargetMode="External"/><Relationship Id="rId7"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3EF0E96-9262-B578-FD5E-849D180DD9E7}"/>
              </a:ext>
            </a:extLst>
          </p:cNvPr>
          <p:cNvSpPr txBox="1"/>
          <p:nvPr/>
        </p:nvSpPr>
        <p:spPr>
          <a:xfrm>
            <a:off x="2748799" y="2135010"/>
            <a:ext cx="6694398" cy="400110"/>
          </a:xfrm>
          <a:prstGeom prst="rect">
            <a:avLst/>
          </a:prstGeom>
          <a:noFill/>
        </p:spPr>
        <p:txBody>
          <a:bodyPr wrap="square" rtlCol="0" anchor="ctr">
            <a:spAutoFit/>
          </a:bodyPr>
          <a:lstStyle/>
          <a:p>
            <a:r>
              <a:rPr lang="en-US" sz="2000" b="1" dirty="0">
                <a:solidFill>
                  <a:srgbClr val="012855"/>
                </a:solidFill>
                <a:latin typeface="Helvetica" pitchFamily="2" charset="0"/>
              </a:rPr>
              <a:t>BLG561E Deep Learning Term Project Presentation</a:t>
            </a:r>
            <a:endParaRPr lang="tr-TR" sz="2000" b="1" dirty="0">
              <a:solidFill>
                <a:srgbClr val="012855"/>
              </a:solidFill>
              <a:latin typeface="Helvetica" pitchFamily="2" charset="0"/>
            </a:endParaRPr>
          </a:p>
        </p:txBody>
      </p:sp>
      <p:sp>
        <p:nvSpPr>
          <p:cNvPr id="3" name="Metin kutusu 2">
            <a:extLst>
              <a:ext uri="{FF2B5EF4-FFF2-40B4-BE49-F238E27FC236}">
                <a16:creationId xmlns:a16="http://schemas.microsoft.com/office/drawing/2014/main" id="{7E6A8A9F-8EE3-0A8E-A6D4-55A941C78445}"/>
              </a:ext>
            </a:extLst>
          </p:cNvPr>
          <p:cNvSpPr txBox="1"/>
          <p:nvPr/>
        </p:nvSpPr>
        <p:spPr>
          <a:xfrm>
            <a:off x="4017016" y="5791782"/>
            <a:ext cx="4157965" cy="400110"/>
          </a:xfrm>
          <a:prstGeom prst="rect">
            <a:avLst/>
          </a:prstGeom>
          <a:noFill/>
        </p:spPr>
        <p:txBody>
          <a:bodyPr wrap="square" rtlCol="0" anchor="ctr">
            <a:spAutoFit/>
          </a:bodyPr>
          <a:lstStyle/>
          <a:p>
            <a:pPr algn="ctr"/>
            <a:r>
              <a:rPr lang="en-US" sz="2000" dirty="0">
                <a:solidFill>
                  <a:srgbClr val="012855"/>
                </a:solidFill>
                <a:latin typeface="Helvetica Light" panose="020B0403020202020204" pitchFamily="34" charset="0"/>
              </a:rPr>
              <a:t>0</a:t>
            </a:r>
            <a:r>
              <a:rPr lang="tr-TR" sz="2000" dirty="0">
                <a:solidFill>
                  <a:srgbClr val="012855"/>
                </a:solidFill>
                <a:latin typeface="Helvetica Light" panose="020B0403020202020204" pitchFamily="34" charset="0"/>
              </a:rPr>
              <a:t>7.</a:t>
            </a:r>
            <a:r>
              <a:rPr lang="en-US" sz="2000" dirty="0">
                <a:solidFill>
                  <a:srgbClr val="012855"/>
                </a:solidFill>
                <a:latin typeface="Helvetica Light" panose="020B0403020202020204" pitchFamily="34" charset="0"/>
              </a:rPr>
              <a:t>01</a:t>
            </a:r>
            <a:r>
              <a:rPr lang="tr-TR" sz="2000" dirty="0">
                <a:solidFill>
                  <a:srgbClr val="012855"/>
                </a:solidFill>
                <a:latin typeface="Helvetica Light" panose="020B0403020202020204" pitchFamily="34" charset="0"/>
              </a:rPr>
              <a:t>.202</a:t>
            </a:r>
            <a:r>
              <a:rPr lang="en-US" sz="2000" dirty="0">
                <a:solidFill>
                  <a:srgbClr val="012855"/>
                </a:solidFill>
                <a:latin typeface="Helvetica Light" panose="020B0403020202020204" pitchFamily="34" charset="0"/>
              </a:rPr>
              <a:t>5</a:t>
            </a:r>
            <a:endParaRPr lang="tr-TR" sz="2000" dirty="0">
              <a:solidFill>
                <a:srgbClr val="012855"/>
              </a:solidFill>
              <a:latin typeface="Helvetica Light" panose="020B0403020202020204" pitchFamily="34" charset="0"/>
            </a:endParaRPr>
          </a:p>
        </p:txBody>
      </p:sp>
      <p:sp>
        <p:nvSpPr>
          <p:cNvPr id="4" name="Metin kutusu 3">
            <a:extLst>
              <a:ext uri="{FF2B5EF4-FFF2-40B4-BE49-F238E27FC236}">
                <a16:creationId xmlns:a16="http://schemas.microsoft.com/office/drawing/2014/main" id="{76CC2FF8-8855-09C8-DA57-95A1C90806F5}"/>
              </a:ext>
            </a:extLst>
          </p:cNvPr>
          <p:cNvSpPr txBox="1"/>
          <p:nvPr/>
        </p:nvSpPr>
        <p:spPr>
          <a:xfrm>
            <a:off x="2706128" y="4933964"/>
            <a:ext cx="6694399" cy="830997"/>
          </a:xfrm>
          <a:prstGeom prst="rect">
            <a:avLst/>
          </a:prstGeom>
          <a:noFill/>
        </p:spPr>
        <p:txBody>
          <a:bodyPr wrap="square" rtlCol="0" anchor="ctr">
            <a:spAutoFit/>
          </a:bodyPr>
          <a:lstStyle/>
          <a:p>
            <a:pPr algn="ctr"/>
            <a:r>
              <a:rPr lang="en-US" sz="2400" b="1" dirty="0">
                <a:solidFill>
                  <a:srgbClr val="012855"/>
                </a:solidFill>
                <a:latin typeface="Helvetica" pitchFamily="2" charset="0"/>
              </a:rPr>
              <a:t>704241020 - Alper Berkin YAZICI</a:t>
            </a:r>
          </a:p>
          <a:p>
            <a:pPr algn="ctr"/>
            <a:r>
              <a:rPr lang="en-US" sz="2400" b="1" dirty="0">
                <a:solidFill>
                  <a:srgbClr val="012855"/>
                </a:solidFill>
                <a:latin typeface="Helvetica" pitchFamily="2" charset="0"/>
              </a:rPr>
              <a:t>704241023 - Furkan GÜNEY</a:t>
            </a:r>
            <a:endParaRPr lang="tr-TR" sz="2400" b="1" dirty="0">
              <a:solidFill>
                <a:srgbClr val="012855"/>
              </a:solidFill>
              <a:latin typeface="Helvetica" pitchFamily="2" charset="0"/>
            </a:endParaRPr>
          </a:p>
        </p:txBody>
      </p:sp>
      <p:sp>
        <p:nvSpPr>
          <p:cNvPr id="6" name="Metin kutusu 5">
            <a:extLst>
              <a:ext uri="{FF2B5EF4-FFF2-40B4-BE49-F238E27FC236}">
                <a16:creationId xmlns:a16="http://schemas.microsoft.com/office/drawing/2014/main" id="{092692A7-1B29-F55F-5D92-EBD3A4DE24AF}"/>
              </a:ext>
            </a:extLst>
          </p:cNvPr>
          <p:cNvSpPr txBox="1"/>
          <p:nvPr/>
        </p:nvSpPr>
        <p:spPr>
          <a:xfrm>
            <a:off x="2651760" y="2645564"/>
            <a:ext cx="6611112" cy="1569660"/>
          </a:xfrm>
          <a:prstGeom prst="rect">
            <a:avLst/>
          </a:prstGeom>
          <a:noFill/>
        </p:spPr>
        <p:txBody>
          <a:bodyPr wrap="square" rtlCol="0" anchor="ctr">
            <a:spAutoFit/>
          </a:bodyPr>
          <a:lstStyle/>
          <a:p>
            <a:pPr algn="ctr"/>
            <a:r>
              <a:rPr lang="en-US" sz="4800" b="1" dirty="0">
                <a:solidFill>
                  <a:srgbClr val="012855"/>
                </a:solidFill>
                <a:latin typeface="Helvetica" pitchFamily="2" charset="0"/>
              </a:rPr>
              <a:t>Handwrite Text Recognition </a:t>
            </a:r>
            <a:endParaRPr lang="tr-TR" sz="4800" b="1" dirty="0">
              <a:solidFill>
                <a:srgbClr val="012855"/>
              </a:solidFill>
              <a:latin typeface="Helvetica" pitchFamily="2" charset="0"/>
            </a:endParaRPr>
          </a:p>
        </p:txBody>
      </p:sp>
    </p:spTree>
    <p:extLst>
      <p:ext uri="{BB962C8B-B14F-4D97-AF65-F5344CB8AC3E}">
        <p14:creationId xmlns:p14="http://schemas.microsoft.com/office/powerpoint/2010/main" val="134345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C9F3385-0F4D-490E-AE3C-96BA76054953}"/>
              </a:ext>
            </a:extLst>
          </p:cNvPr>
          <p:cNvPicPr>
            <a:picLocks noChangeAspect="1"/>
          </p:cNvPicPr>
          <p:nvPr/>
        </p:nvPicPr>
        <p:blipFill>
          <a:blip r:embed="rId2"/>
          <a:stretch>
            <a:fillRect/>
          </a:stretch>
        </p:blipFill>
        <p:spPr>
          <a:xfrm>
            <a:off x="1400425" y="1306285"/>
            <a:ext cx="4329943" cy="5256551"/>
          </a:xfrm>
          <a:prstGeom prst="rect">
            <a:avLst/>
          </a:prstGeom>
        </p:spPr>
      </p:pic>
      <p:sp>
        <p:nvSpPr>
          <p:cNvPr id="3" name="Metin kutusu 2">
            <a:extLst>
              <a:ext uri="{FF2B5EF4-FFF2-40B4-BE49-F238E27FC236}">
                <a16:creationId xmlns:a16="http://schemas.microsoft.com/office/drawing/2014/main" id="{4D5D02A5-1829-45FC-93B4-2D17CC6B91CB}"/>
              </a:ext>
            </a:extLst>
          </p:cNvPr>
          <p:cNvSpPr txBox="1"/>
          <p:nvPr/>
        </p:nvSpPr>
        <p:spPr>
          <a:xfrm>
            <a:off x="6286649" y="1281337"/>
            <a:ext cx="6478621" cy="646331"/>
          </a:xfrm>
          <a:prstGeom prst="rect">
            <a:avLst/>
          </a:prstGeom>
          <a:noFill/>
        </p:spPr>
        <p:txBody>
          <a:bodyPr wrap="square" rtlCol="0">
            <a:spAutoFit/>
          </a:bodyPr>
          <a:lstStyle/>
          <a:p>
            <a:r>
              <a:rPr lang="en-US" sz="3600" b="1"/>
              <a:t>PREDICTED </a:t>
            </a:r>
            <a:r>
              <a:rPr lang="en-US" sz="3600" b="1" dirty="0"/>
              <a:t>WORD</a:t>
            </a:r>
            <a:r>
              <a:rPr lang="tr-TR" sz="3600" b="1" dirty="0"/>
              <a:t>: </a:t>
            </a:r>
            <a:r>
              <a:rPr lang="tr-TR" sz="3600" b="1" i="1" dirty="0"/>
              <a:t>AHMET</a:t>
            </a:r>
          </a:p>
        </p:txBody>
      </p:sp>
      <p:pic>
        <p:nvPicPr>
          <p:cNvPr id="4" name="Resim 3">
            <a:extLst>
              <a:ext uri="{FF2B5EF4-FFF2-40B4-BE49-F238E27FC236}">
                <a16:creationId xmlns:a16="http://schemas.microsoft.com/office/drawing/2014/main" id="{BF720B95-5CA2-4F47-AEDC-CAD08A7044C9}"/>
              </a:ext>
            </a:extLst>
          </p:cNvPr>
          <p:cNvPicPr>
            <a:picLocks noChangeAspect="1"/>
          </p:cNvPicPr>
          <p:nvPr/>
        </p:nvPicPr>
        <p:blipFill>
          <a:blip r:embed="rId3"/>
          <a:stretch>
            <a:fillRect/>
          </a:stretch>
        </p:blipFill>
        <p:spPr>
          <a:xfrm>
            <a:off x="6461633" y="2027058"/>
            <a:ext cx="1212435" cy="538860"/>
          </a:xfrm>
          <a:prstGeom prst="rect">
            <a:avLst/>
          </a:prstGeom>
        </p:spPr>
      </p:pic>
      <p:pic>
        <p:nvPicPr>
          <p:cNvPr id="5" name="Resim 4">
            <a:extLst>
              <a:ext uri="{FF2B5EF4-FFF2-40B4-BE49-F238E27FC236}">
                <a16:creationId xmlns:a16="http://schemas.microsoft.com/office/drawing/2014/main" id="{2B249598-948E-467C-B18E-679331E525DF}"/>
              </a:ext>
            </a:extLst>
          </p:cNvPr>
          <p:cNvPicPr>
            <a:picLocks noChangeAspect="1"/>
          </p:cNvPicPr>
          <p:nvPr/>
        </p:nvPicPr>
        <p:blipFill>
          <a:blip r:embed="rId4"/>
          <a:stretch>
            <a:fillRect/>
          </a:stretch>
        </p:blipFill>
        <p:spPr>
          <a:xfrm>
            <a:off x="6461633" y="3073135"/>
            <a:ext cx="5449060" cy="1943371"/>
          </a:xfrm>
          <a:prstGeom prst="rect">
            <a:avLst/>
          </a:prstGeom>
        </p:spPr>
      </p:pic>
      <p:sp>
        <p:nvSpPr>
          <p:cNvPr id="6" name="Metin kutusu 5">
            <a:extLst>
              <a:ext uri="{FF2B5EF4-FFF2-40B4-BE49-F238E27FC236}">
                <a16:creationId xmlns:a16="http://schemas.microsoft.com/office/drawing/2014/main" id="{61DA2850-D48A-4CF0-B412-EB6F01076CD9}"/>
              </a:ext>
            </a:extLst>
          </p:cNvPr>
          <p:cNvSpPr txBox="1"/>
          <p:nvPr/>
        </p:nvSpPr>
        <p:spPr>
          <a:xfrm>
            <a:off x="7867521" y="462744"/>
            <a:ext cx="1383712" cy="523220"/>
          </a:xfrm>
          <a:prstGeom prst="rect">
            <a:avLst/>
          </a:prstGeom>
          <a:noFill/>
        </p:spPr>
        <p:txBody>
          <a:bodyPr wrap="none" rtlCol="0">
            <a:spAutoFit/>
          </a:bodyPr>
          <a:lstStyle/>
          <a:p>
            <a:r>
              <a:rPr lang="en-US" sz="2800" dirty="0">
                <a:solidFill>
                  <a:schemeClr val="bg1"/>
                </a:solidFill>
                <a:latin typeface="Helvetica" pitchFamily="2" charset="0"/>
              </a:rPr>
              <a:t>Results</a:t>
            </a:r>
            <a:endParaRPr lang="tr-TR" sz="2800" dirty="0">
              <a:solidFill>
                <a:schemeClr val="bg1"/>
              </a:solidFill>
              <a:latin typeface="Helvetica" pitchFamily="2" charset="0"/>
            </a:endParaRPr>
          </a:p>
        </p:txBody>
      </p:sp>
    </p:spTree>
    <p:extLst>
      <p:ext uri="{BB962C8B-B14F-4D97-AF65-F5344CB8AC3E}">
        <p14:creationId xmlns:p14="http://schemas.microsoft.com/office/powerpoint/2010/main" val="180021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443A0FC-ED6C-43AF-910E-F77ADAEE8456}"/>
              </a:ext>
            </a:extLst>
          </p:cNvPr>
          <p:cNvPicPr>
            <a:picLocks noChangeAspect="1"/>
          </p:cNvPicPr>
          <p:nvPr/>
        </p:nvPicPr>
        <p:blipFill>
          <a:blip r:embed="rId2"/>
          <a:stretch>
            <a:fillRect/>
          </a:stretch>
        </p:blipFill>
        <p:spPr>
          <a:xfrm>
            <a:off x="851755" y="1722712"/>
            <a:ext cx="10488489" cy="4877481"/>
          </a:xfrm>
          <a:prstGeom prst="rect">
            <a:avLst/>
          </a:prstGeom>
        </p:spPr>
      </p:pic>
      <p:sp>
        <p:nvSpPr>
          <p:cNvPr id="3" name="Metin kutusu 2">
            <a:extLst>
              <a:ext uri="{FF2B5EF4-FFF2-40B4-BE49-F238E27FC236}">
                <a16:creationId xmlns:a16="http://schemas.microsoft.com/office/drawing/2014/main" id="{41D560BD-51A2-4E02-A43C-AF8C963D411E}"/>
              </a:ext>
            </a:extLst>
          </p:cNvPr>
          <p:cNvSpPr txBox="1"/>
          <p:nvPr/>
        </p:nvSpPr>
        <p:spPr>
          <a:xfrm>
            <a:off x="1089498" y="1092618"/>
            <a:ext cx="6478621" cy="646331"/>
          </a:xfrm>
          <a:prstGeom prst="rect">
            <a:avLst/>
          </a:prstGeom>
          <a:noFill/>
        </p:spPr>
        <p:txBody>
          <a:bodyPr wrap="square" rtlCol="0">
            <a:spAutoFit/>
          </a:bodyPr>
          <a:lstStyle/>
          <a:p>
            <a:r>
              <a:rPr lang="en-US" sz="3600" b="1" dirty="0"/>
              <a:t>TRUE WORD</a:t>
            </a:r>
            <a:r>
              <a:rPr lang="tr-TR" sz="3600" b="1" dirty="0"/>
              <a:t>: </a:t>
            </a:r>
            <a:r>
              <a:rPr lang="tr-TR" sz="3600" b="1" i="1" dirty="0"/>
              <a:t>BURAK</a:t>
            </a:r>
          </a:p>
        </p:txBody>
      </p:sp>
      <p:sp>
        <p:nvSpPr>
          <p:cNvPr id="4" name="Metin kutusu 3">
            <a:extLst>
              <a:ext uri="{FF2B5EF4-FFF2-40B4-BE49-F238E27FC236}">
                <a16:creationId xmlns:a16="http://schemas.microsoft.com/office/drawing/2014/main" id="{30651F1D-3ECB-43C3-BB13-3D412F8E7AC9}"/>
              </a:ext>
            </a:extLst>
          </p:cNvPr>
          <p:cNvSpPr txBox="1"/>
          <p:nvPr/>
        </p:nvSpPr>
        <p:spPr>
          <a:xfrm>
            <a:off x="7867521" y="462744"/>
            <a:ext cx="1383712" cy="523220"/>
          </a:xfrm>
          <a:prstGeom prst="rect">
            <a:avLst/>
          </a:prstGeom>
          <a:noFill/>
        </p:spPr>
        <p:txBody>
          <a:bodyPr wrap="none" rtlCol="0">
            <a:spAutoFit/>
          </a:bodyPr>
          <a:lstStyle/>
          <a:p>
            <a:r>
              <a:rPr lang="en-US" sz="2800" dirty="0">
                <a:solidFill>
                  <a:schemeClr val="bg1"/>
                </a:solidFill>
                <a:latin typeface="Helvetica" pitchFamily="2" charset="0"/>
              </a:rPr>
              <a:t>Results</a:t>
            </a:r>
            <a:endParaRPr lang="tr-TR" sz="2800" dirty="0">
              <a:solidFill>
                <a:schemeClr val="bg1"/>
              </a:solidFill>
              <a:latin typeface="Helvetica" pitchFamily="2" charset="0"/>
            </a:endParaRPr>
          </a:p>
        </p:txBody>
      </p:sp>
    </p:spTree>
    <p:extLst>
      <p:ext uri="{BB962C8B-B14F-4D97-AF65-F5344CB8AC3E}">
        <p14:creationId xmlns:p14="http://schemas.microsoft.com/office/powerpoint/2010/main" val="987011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1A5C4EB-F209-4699-94AC-E7553472C173}"/>
              </a:ext>
            </a:extLst>
          </p:cNvPr>
          <p:cNvPicPr>
            <a:picLocks noChangeAspect="1"/>
          </p:cNvPicPr>
          <p:nvPr/>
        </p:nvPicPr>
        <p:blipFill>
          <a:blip r:embed="rId2"/>
          <a:stretch>
            <a:fillRect/>
          </a:stretch>
        </p:blipFill>
        <p:spPr>
          <a:xfrm>
            <a:off x="1409562" y="1299062"/>
            <a:ext cx="4328766" cy="5251432"/>
          </a:xfrm>
          <a:prstGeom prst="rect">
            <a:avLst/>
          </a:prstGeom>
        </p:spPr>
      </p:pic>
      <p:pic>
        <p:nvPicPr>
          <p:cNvPr id="3" name="Resim 2">
            <a:extLst>
              <a:ext uri="{FF2B5EF4-FFF2-40B4-BE49-F238E27FC236}">
                <a16:creationId xmlns:a16="http://schemas.microsoft.com/office/drawing/2014/main" id="{04B98C44-1183-4507-BBFB-2D766BD23AA8}"/>
              </a:ext>
            </a:extLst>
          </p:cNvPr>
          <p:cNvPicPr>
            <a:picLocks noChangeAspect="1"/>
          </p:cNvPicPr>
          <p:nvPr/>
        </p:nvPicPr>
        <p:blipFill>
          <a:blip r:embed="rId3"/>
          <a:stretch>
            <a:fillRect/>
          </a:stretch>
        </p:blipFill>
        <p:spPr>
          <a:xfrm>
            <a:off x="6453674" y="2022296"/>
            <a:ext cx="1437893" cy="506300"/>
          </a:xfrm>
          <a:prstGeom prst="rect">
            <a:avLst/>
          </a:prstGeom>
        </p:spPr>
      </p:pic>
      <p:sp>
        <p:nvSpPr>
          <p:cNvPr id="4" name="Metin kutusu 3">
            <a:extLst>
              <a:ext uri="{FF2B5EF4-FFF2-40B4-BE49-F238E27FC236}">
                <a16:creationId xmlns:a16="http://schemas.microsoft.com/office/drawing/2014/main" id="{C2916845-55DF-463F-BDF2-28DE612395D0}"/>
              </a:ext>
            </a:extLst>
          </p:cNvPr>
          <p:cNvSpPr txBox="1"/>
          <p:nvPr/>
        </p:nvSpPr>
        <p:spPr>
          <a:xfrm>
            <a:off x="6286649" y="1281337"/>
            <a:ext cx="6478621" cy="646331"/>
          </a:xfrm>
          <a:prstGeom prst="rect">
            <a:avLst/>
          </a:prstGeom>
          <a:noFill/>
        </p:spPr>
        <p:txBody>
          <a:bodyPr wrap="square" rtlCol="0">
            <a:spAutoFit/>
          </a:bodyPr>
          <a:lstStyle/>
          <a:p>
            <a:r>
              <a:rPr lang="en-US" sz="3600" b="1" dirty="0"/>
              <a:t>PREDICTED WORD</a:t>
            </a:r>
            <a:r>
              <a:rPr lang="tr-TR" sz="3600" b="1" dirty="0"/>
              <a:t>: </a:t>
            </a:r>
            <a:r>
              <a:rPr lang="tr-TR" sz="3600" b="1" i="1" dirty="0"/>
              <a:t>BURAK</a:t>
            </a:r>
          </a:p>
        </p:txBody>
      </p:sp>
      <p:pic>
        <p:nvPicPr>
          <p:cNvPr id="6" name="Resim 5">
            <a:extLst>
              <a:ext uri="{FF2B5EF4-FFF2-40B4-BE49-F238E27FC236}">
                <a16:creationId xmlns:a16="http://schemas.microsoft.com/office/drawing/2014/main" id="{CB87C461-C175-4F7F-855E-2256F1195A3F}"/>
              </a:ext>
            </a:extLst>
          </p:cNvPr>
          <p:cNvPicPr>
            <a:picLocks noChangeAspect="1"/>
          </p:cNvPicPr>
          <p:nvPr/>
        </p:nvPicPr>
        <p:blipFill>
          <a:blip r:embed="rId4"/>
          <a:stretch>
            <a:fillRect/>
          </a:stretch>
        </p:blipFill>
        <p:spPr>
          <a:xfrm>
            <a:off x="6453674" y="3072699"/>
            <a:ext cx="5449060" cy="1857634"/>
          </a:xfrm>
          <a:prstGeom prst="rect">
            <a:avLst/>
          </a:prstGeom>
        </p:spPr>
      </p:pic>
      <p:sp>
        <p:nvSpPr>
          <p:cNvPr id="5" name="Metin kutusu 4">
            <a:extLst>
              <a:ext uri="{FF2B5EF4-FFF2-40B4-BE49-F238E27FC236}">
                <a16:creationId xmlns:a16="http://schemas.microsoft.com/office/drawing/2014/main" id="{29DE6B4E-44DC-FDB5-91EC-3AEED05BF89B}"/>
              </a:ext>
            </a:extLst>
          </p:cNvPr>
          <p:cNvSpPr txBox="1"/>
          <p:nvPr/>
        </p:nvSpPr>
        <p:spPr>
          <a:xfrm>
            <a:off x="7867521" y="462744"/>
            <a:ext cx="1383712" cy="523220"/>
          </a:xfrm>
          <a:prstGeom prst="rect">
            <a:avLst/>
          </a:prstGeom>
          <a:noFill/>
        </p:spPr>
        <p:txBody>
          <a:bodyPr wrap="none" rtlCol="0">
            <a:spAutoFit/>
          </a:bodyPr>
          <a:lstStyle/>
          <a:p>
            <a:r>
              <a:rPr lang="en-US" sz="2800" dirty="0">
                <a:solidFill>
                  <a:schemeClr val="bg1"/>
                </a:solidFill>
                <a:latin typeface="Helvetica" pitchFamily="2" charset="0"/>
              </a:rPr>
              <a:t>Results</a:t>
            </a:r>
            <a:endParaRPr lang="tr-TR" sz="2800" dirty="0">
              <a:solidFill>
                <a:schemeClr val="bg1"/>
              </a:solidFill>
              <a:latin typeface="Helvetica" pitchFamily="2" charset="0"/>
            </a:endParaRPr>
          </a:p>
        </p:txBody>
      </p:sp>
    </p:spTree>
    <p:extLst>
      <p:ext uri="{BB962C8B-B14F-4D97-AF65-F5344CB8AC3E}">
        <p14:creationId xmlns:p14="http://schemas.microsoft.com/office/powerpoint/2010/main" val="230794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80E4FEF7-AED6-4E46-B41F-1B73B4FA3DE6}"/>
              </a:ext>
            </a:extLst>
          </p:cNvPr>
          <p:cNvSpPr txBox="1"/>
          <p:nvPr/>
        </p:nvSpPr>
        <p:spPr>
          <a:xfrm>
            <a:off x="7867521" y="462744"/>
            <a:ext cx="1383712" cy="523220"/>
          </a:xfrm>
          <a:prstGeom prst="rect">
            <a:avLst/>
          </a:prstGeom>
          <a:noFill/>
        </p:spPr>
        <p:txBody>
          <a:bodyPr wrap="none" rtlCol="0">
            <a:spAutoFit/>
          </a:bodyPr>
          <a:lstStyle/>
          <a:p>
            <a:r>
              <a:rPr lang="en-US" sz="2800" dirty="0">
                <a:solidFill>
                  <a:schemeClr val="bg1"/>
                </a:solidFill>
                <a:latin typeface="Helvetica" pitchFamily="2" charset="0"/>
              </a:rPr>
              <a:t>Results</a:t>
            </a:r>
            <a:endParaRPr lang="tr-TR" sz="2800" dirty="0">
              <a:solidFill>
                <a:schemeClr val="bg1"/>
              </a:solidFill>
              <a:latin typeface="Helvetica" pitchFamily="2" charset="0"/>
            </a:endParaRPr>
          </a:p>
        </p:txBody>
      </p:sp>
      <p:sp>
        <p:nvSpPr>
          <p:cNvPr id="3" name="Metin kutusu 2">
            <a:extLst>
              <a:ext uri="{FF2B5EF4-FFF2-40B4-BE49-F238E27FC236}">
                <a16:creationId xmlns:a16="http://schemas.microsoft.com/office/drawing/2014/main" id="{20ED0897-3A10-4905-9CC6-9313A5D2A201}"/>
              </a:ext>
            </a:extLst>
          </p:cNvPr>
          <p:cNvSpPr txBox="1"/>
          <p:nvPr/>
        </p:nvSpPr>
        <p:spPr>
          <a:xfrm>
            <a:off x="1089498" y="1092618"/>
            <a:ext cx="6478621" cy="646331"/>
          </a:xfrm>
          <a:prstGeom prst="rect">
            <a:avLst/>
          </a:prstGeom>
          <a:noFill/>
        </p:spPr>
        <p:txBody>
          <a:bodyPr wrap="square" rtlCol="0">
            <a:spAutoFit/>
          </a:bodyPr>
          <a:lstStyle/>
          <a:p>
            <a:r>
              <a:rPr lang="en-US" sz="3600" b="1" dirty="0"/>
              <a:t>TRUE WORD</a:t>
            </a:r>
            <a:r>
              <a:rPr lang="tr-TR" sz="3600" b="1" dirty="0"/>
              <a:t>: </a:t>
            </a:r>
            <a:r>
              <a:rPr lang="tr-TR" sz="3600" b="1" i="1" dirty="0"/>
              <a:t>BORAY</a:t>
            </a:r>
          </a:p>
        </p:txBody>
      </p:sp>
      <p:pic>
        <p:nvPicPr>
          <p:cNvPr id="4" name="Resim 3">
            <a:extLst>
              <a:ext uri="{FF2B5EF4-FFF2-40B4-BE49-F238E27FC236}">
                <a16:creationId xmlns:a16="http://schemas.microsoft.com/office/drawing/2014/main" id="{333CCE4C-2C5D-4C77-9D89-210A7C44A303}"/>
              </a:ext>
            </a:extLst>
          </p:cNvPr>
          <p:cNvPicPr>
            <a:picLocks noChangeAspect="1"/>
          </p:cNvPicPr>
          <p:nvPr/>
        </p:nvPicPr>
        <p:blipFill>
          <a:blip r:embed="rId2"/>
          <a:stretch>
            <a:fillRect/>
          </a:stretch>
        </p:blipFill>
        <p:spPr>
          <a:xfrm>
            <a:off x="984995" y="1738949"/>
            <a:ext cx="10688542" cy="4858428"/>
          </a:xfrm>
          <a:prstGeom prst="rect">
            <a:avLst/>
          </a:prstGeom>
        </p:spPr>
      </p:pic>
    </p:spTree>
    <p:extLst>
      <p:ext uri="{BB962C8B-B14F-4D97-AF65-F5344CB8AC3E}">
        <p14:creationId xmlns:p14="http://schemas.microsoft.com/office/powerpoint/2010/main" val="4154765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C2916845-55DF-463F-BDF2-28DE612395D0}"/>
              </a:ext>
            </a:extLst>
          </p:cNvPr>
          <p:cNvSpPr txBox="1"/>
          <p:nvPr/>
        </p:nvSpPr>
        <p:spPr>
          <a:xfrm>
            <a:off x="6286649" y="1281337"/>
            <a:ext cx="6478621" cy="646331"/>
          </a:xfrm>
          <a:prstGeom prst="rect">
            <a:avLst/>
          </a:prstGeom>
          <a:noFill/>
        </p:spPr>
        <p:txBody>
          <a:bodyPr wrap="square" rtlCol="0">
            <a:spAutoFit/>
          </a:bodyPr>
          <a:lstStyle/>
          <a:p>
            <a:r>
              <a:rPr lang="en-US" sz="3600" b="1" dirty="0"/>
              <a:t>PREDICTED</a:t>
            </a:r>
            <a:r>
              <a:rPr lang="tr-TR" sz="3600" b="1" dirty="0"/>
              <a:t>: </a:t>
            </a:r>
            <a:r>
              <a:rPr lang="tr-TR" sz="3600" b="1" i="1" dirty="0"/>
              <a:t>BURAK</a:t>
            </a:r>
          </a:p>
        </p:txBody>
      </p:sp>
      <p:pic>
        <p:nvPicPr>
          <p:cNvPr id="5" name="Resim 4">
            <a:extLst>
              <a:ext uri="{FF2B5EF4-FFF2-40B4-BE49-F238E27FC236}">
                <a16:creationId xmlns:a16="http://schemas.microsoft.com/office/drawing/2014/main" id="{38105B5E-87B2-4BD2-895F-2BC2EE8E359C}"/>
              </a:ext>
            </a:extLst>
          </p:cNvPr>
          <p:cNvPicPr>
            <a:picLocks noChangeAspect="1"/>
          </p:cNvPicPr>
          <p:nvPr/>
        </p:nvPicPr>
        <p:blipFill>
          <a:blip r:embed="rId2"/>
          <a:stretch>
            <a:fillRect/>
          </a:stretch>
        </p:blipFill>
        <p:spPr>
          <a:xfrm>
            <a:off x="1409561" y="1281337"/>
            <a:ext cx="4328765" cy="5262522"/>
          </a:xfrm>
          <a:prstGeom prst="rect">
            <a:avLst/>
          </a:prstGeom>
        </p:spPr>
      </p:pic>
      <p:pic>
        <p:nvPicPr>
          <p:cNvPr id="6" name="Resim 5">
            <a:extLst>
              <a:ext uri="{FF2B5EF4-FFF2-40B4-BE49-F238E27FC236}">
                <a16:creationId xmlns:a16="http://schemas.microsoft.com/office/drawing/2014/main" id="{A499BDFB-F583-4B77-906B-6FB5F693E9BB}"/>
              </a:ext>
            </a:extLst>
          </p:cNvPr>
          <p:cNvPicPr>
            <a:picLocks noChangeAspect="1"/>
          </p:cNvPicPr>
          <p:nvPr/>
        </p:nvPicPr>
        <p:blipFill>
          <a:blip r:embed="rId3"/>
          <a:stretch>
            <a:fillRect/>
          </a:stretch>
        </p:blipFill>
        <p:spPr>
          <a:xfrm>
            <a:off x="6453676" y="2004221"/>
            <a:ext cx="1274057" cy="515044"/>
          </a:xfrm>
          <a:prstGeom prst="rect">
            <a:avLst/>
          </a:prstGeom>
        </p:spPr>
      </p:pic>
      <p:pic>
        <p:nvPicPr>
          <p:cNvPr id="7" name="Resim 6">
            <a:extLst>
              <a:ext uri="{FF2B5EF4-FFF2-40B4-BE49-F238E27FC236}">
                <a16:creationId xmlns:a16="http://schemas.microsoft.com/office/drawing/2014/main" id="{A8219BE2-3F90-4820-9716-D27DBB30D307}"/>
              </a:ext>
            </a:extLst>
          </p:cNvPr>
          <p:cNvPicPr>
            <a:picLocks noChangeAspect="1"/>
          </p:cNvPicPr>
          <p:nvPr/>
        </p:nvPicPr>
        <p:blipFill>
          <a:blip r:embed="rId4"/>
          <a:stretch>
            <a:fillRect/>
          </a:stretch>
        </p:blipFill>
        <p:spPr>
          <a:xfrm>
            <a:off x="6286649" y="3045702"/>
            <a:ext cx="5439534" cy="1733792"/>
          </a:xfrm>
          <a:prstGeom prst="rect">
            <a:avLst/>
          </a:prstGeom>
        </p:spPr>
      </p:pic>
      <p:sp>
        <p:nvSpPr>
          <p:cNvPr id="2" name="Metin kutusu 1">
            <a:extLst>
              <a:ext uri="{FF2B5EF4-FFF2-40B4-BE49-F238E27FC236}">
                <a16:creationId xmlns:a16="http://schemas.microsoft.com/office/drawing/2014/main" id="{5CECAA50-7135-FF02-C231-2B1201673E1A}"/>
              </a:ext>
            </a:extLst>
          </p:cNvPr>
          <p:cNvSpPr txBox="1"/>
          <p:nvPr/>
        </p:nvSpPr>
        <p:spPr>
          <a:xfrm>
            <a:off x="7867521" y="462744"/>
            <a:ext cx="1383712" cy="523220"/>
          </a:xfrm>
          <a:prstGeom prst="rect">
            <a:avLst/>
          </a:prstGeom>
          <a:noFill/>
        </p:spPr>
        <p:txBody>
          <a:bodyPr wrap="none" rtlCol="0">
            <a:spAutoFit/>
          </a:bodyPr>
          <a:lstStyle/>
          <a:p>
            <a:r>
              <a:rPr lang="en-US" sz="2800" dirty="0">
                <a:solidFill>
                  <a:schemeClr val="bg1"/>
                </a:solidFill>
                <a:latin typeface="Helvetica" pitchFamily="2" charset="0"/>
              </a:rPr>
              <a:t>Results</a:t>
            </a:r>
            <a:endParaRPr lang="tr-TR" sz="2800" dirty="0">
              <a:solidFill>
                <a:schemeClr val="bg1"/>
              </a:solidFill>
              <a:latin typeface="Helvetica" pitchFamily="2" charset="0"/>
            </a:endParaRPr>
          </a:p>
        </p:txBody>
      </p:sp>
    </p:spTree>
    <p:extLst>
      <p:ext uri="{BB962C8B-B14F-4D97-AF65-F5344CB8AC3E}">
        <p14:creationId xmlns:p14="http://schemas.microsoft.com/office/powerpoint/2010/main" val="2176937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E0598B03-98D1-4837-BFB6-96F7462671E9}"/>
              </a:ext>
            </a:extLst>
          </p:cNvPr>
          <p:cNvSpPr txBox="1"/>
          <p:nvPr/>
        </p:nvSpPr>
        <p:spPr>
          <a:xfrm>
            <a:off x="7867521" y="462744"/>
            <a:ext cx="1965603" cy="523220"/>
          </a:xfrm>
          <a:prstGeom prst="rect">
            <a:avLst/>
          </a:prstGeom>
          <a:noFill/>
        </p:spPr>
        <p:txBody>
          <a:bodyPr wrap="none" rtlCol="0">
            <a:spAutoFit/>
          </a:bodyPr>
          <a:lstStyle/>
          <a:p>
            <a:r>
              <a:rPr lang="tr-TR" sz="2800" dirty="0" err="1">
                <a:solidFill>
                  <a:schemeClr val="bg1"/>
                </a:solidFill>
                <a:latin typeface="Helvetica" pitchFamily="2" charset="0"/>
              </a:rPr>
              <a:t>Conclusion</a:t>
            </a:r>
            <a:endParaRPr lang="tr-TR" sz="2800" dirty="0">
              <a:solidFill>
                <a:schemeClr val="bg1"/>
              </a:solidFill>
              <a:latin typeface="Helvetica" pitchFamily="2" charset="0"/>
            </a:endParaRPr>
          </a:p>
        </p:txBody>
      </p:sp>
      <p:sp>
        <p:nvSpPr>
          <p:cNvPr id="4" name="Dikdörtgen 3">
            <a:extLst>
              <a:ext uri="{FF2B5EF4-FFF2-40B4-BE49-F238E27FC236}">
                <a16:creationId xmlns:a16="http://schemas.microsoft.com/office/drawing/2014/main" id="{6AB7F5D9-8A77-43B7-A6B2-65F859062075}"/>
              </a:ext>
            </a:extLst>
          </p:cNvPr>
          <p:cNvSpPr/>
          <p:nvPr/>
        </p:nvSpPr>
        <p:spPr>
          <a:xfrm>
            <a:off x="985935" y="1608186"/>
            <a:ext cx="10770636" cy="923330"/>
          </a:xfrm>
          <a:prstGeom prst="rect">
            <a:avLst/>
          </a:prstGeom>
        </p:spPr>
        <p:txBody>
          <a:bodyPr wrap="square">
            <a:spAutoFit/>
          </a:bodyPr>
          <a:lstStyle/>
          <a:p>
            <a:pPr marL="285750" indent="-285750">
              <a:buFont typeface="Arial" panose="020B0604020202020204" pitchFamily="34" charset="0"/>
              <a:buChar char="•"/>
            </a:pPr>
            <a:r>
              <a:rPr lang="tr-TR"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In conclusion, throughout our term project, we aimed to train a handwriting recognition model by applying the knowledge we have acquired so far and leveraging external resources. Thank you for your attention.</a:t>
            </a:r>
            <a:endParaRPr lang="tr-T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52348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8728E2B-06D0-8776-C8FB-734FA4F7B947}"/>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6A9AC954-AB0A-1FD0-DB1F-41ECC4EF2A3E}"/>
              </a:ext>
            </a:extLst>
          </p:cNvPr>
          <p:cNvSpPr txBox="1"/>
          <p:nvPr/>
        </p:nvSpPr>
        <p:spPr>
          <a:xfrm>
            <a:off x="2748799" y="2135010"/>
            <a:ext cx="6694398" cy="400110"/>
          </a:xfrm>
          <a:prstGeom prst="rect">
            <a:avLst/>
          </a:prstGeom>
          <a:noFill/>
        </p:spPr>
        <p:txBody>
          <a:bodyPr wrap="square" rtlCol="0" anchor="ctr">
            <a:spAutoFit/>
          </a:bodyPr>
          <a:lstStyle/>
          <a:p>
            <a:r>
              <a:rPr lang="en-US" sz="2000" b="1" dirty="0">
                <a:solidFill>
                  <a:srgbClr val="012855"/>
                </a:solidFill>
                <a:latin typeface="Helvetica" pitchFamily="2" charset="0"/>
              </a:rPr>
              <a:t>BLG561E Deep Learning Term Project Presentation</a:t>
            </a:r>
            <a:endParaRPr lang="tr-TR" sz="2000" b="1" dirty="0">
              <a:solidFill>
                <a:srgbClr val="012855"/>
              </a:solidFill>
              <a:latin typeface="Helvetica" pitchFamily="2" charset="0"/>
            </a:endParaRPr>
          </a:p>
        </p:txBody>
      </p:sp>
      <p:sp>
        <p:nvSpPr>
          <p:cNvPr id="3" name="Metin kutusu 2">
            <a:extLst>
              <a:ext uri="{FF2B5EF4-FFF2-40B4-BE49-F238E27FC236}">
                <a16:creationId xmlns:a16="http://schemas.microsoft.com/office/drawing/2014/main" id="{E8215927-8E5F-C911-BD6F-B0AF2EC1A5AF}"/>
              </a:ext>
            </a:extLst>
          </p:cNvPr>
          <p:cNvSpPr txBox="1"/>
          <p:nvPr/>
        </p:nvSpPr>
        <p:spPr>
          <a:xfrm>
            <a:off x="4017016" y="6102866"/>
            <a:ext cx="4157965" cy="400110"/>
          </a:xfrm>
          <a:prstGeom prst="rect">
            <a:avLst/>
          </a:prstGeom>
          <a:noFill/>
        </p:spPr>
        <p:txBody>
          <a:bodyPr wrap="square" rtlCol="0" anchor="ctr">
            <a:spAutoFit/>
          </a:bodyPr>
          <a:lstStyle/>
          <a:p>
            <a:pPr algn="ctr"/>
            <a:r>
              <a:rPr lang="en-US" sz="2000" dirty="0">
                <a:solidFill>
                  <a:srgbClr val="012855"/>
                </a:solidFill>
                <a:latin typeface="Helvetica Light" panose="020B0403020202020204" pitchFamily="34" charset="0"/>
              </a:rPr>
              <a:t>0</a:t>
            </a:r>
            <a:r>
              <a:rPr lang="tr-TR" sz="2000" dirty="0">
                <a:solidFill>
                  <a:srgbClr val="012855"/>
                </a:solidFill>
                <a:latin typeface="Helvetica Light" panose="020B0403020202020204" pitchFamily="34" charset="0"/>
              </a:rPr>
              <a:t>7.</a:t>
            </a:r>
            <a:r>
              <a:rPr lang="en-US" sz="2000" dirty="0">
                <a:solidFill>
                  <a:srgbClr val="012855"/>
                </a:solidFill>
                <a:latin typeface="Helvetica Light" panose="020B0403020202020204" pitchFamily="34" charset="0"/>
              </a:rPr>
              <a:t>01</a:t>
            </a:r>
            <a:r>
              <a:rPr lang="tr-TR" sz="2000" dirty="0">
                <a:solidFill>
                  <a:srgbClr val="012855"/>
                </a:solidFill>
                <a:latin typeface="Helvetica Light" panose="020B0403020202020204" pitchFamily="34" charset="0"/>
              </a:rPr>
              <a:t>.202</a:t>
            </a:r>
            <a:r>
              <a:rPr lang="en-US" sz="2000" dirty="0">
                <a:solidFill>
                  <a:srgbClr val="012855"/>
                </a:solidFill>
                <a:latin typeface="Helvetica Light" panose="020B0403020202020204" pitchFamily="34" charset="0"/>
              </a:rPr>
              <a:t>5</a:t>
            </a:r>
            <a:endParaRPr lang="tr-TR" sz="2000" dirty="0">
              <a:solidFill>
                <a:srgbClr val="012855"/>
              </a:solidFill>
              <a:latin typeface="Helvetica Light" panose="020B0403020202020204" pitchFamily="34" charset="0"/>
            </a:endParaRPr>
          </a:p>
        </p:txBody>
      </p:sp>
      <p:sp>
        <p:nvSpPr>
          <p:cNvPr id="4" name="Metin kutusu 3">
            <a:extLst>
              <a:ext uri="{FF2B5EF4-FFF2-40B4-BE49-F238E27FC236}">
                <a16:creationId xmlns:a16="http://schemas.microsoft.com/office/drawing/2014/main" id="{23E6549B-D32F-2612-8562-F92B956DE8A4}"/>
              </a:ext>
            </a:extLst>
          </p:cNvPr>
          <p:cNvSpPr txBox="1"/>
          <p:nvPr/>
        </p:nvSpPr>
        <p:spPr>
          <a:xfrm>
            <a:off x="2828676" y="5364202"/>
            <a:ext cx="6694399" cy="646331"/>
          </a:xfrm>
          <a:prstGeom prst="rect">
            <a:avLst/>
          </a:prstGeom>
          <a:noFill/>
        </p:spPr>
        <p:txBody>
          <a:bodyPr wrap="square" rtlCol="0" anchor="ctr">
            <a:spAutoFit/>
          </a:bodyPr>
          <a:lstStyle/>
          <a:p>
            <a:pPr algn="ctr"/>
            <a:r>
              <a:rPr lang="en-US" b="1" dirty="0">
                <a:solidFill>
                  <a:srgbClr val="012855"/>
                </a:solidFill>
                <a:latin typeface="Helvetica" pitchFamily="2" charset="0"/>
              </a:rPr>
              <a:t>704241020- Alper Berkin YAZICI</a:t>
            </a:r>
          </a:p>
          <a:p>
            <a:pPr algn="ctr"/>
            <a:r>
              <a:rPr lang="en-US" b="1" dirty="0">
                <a:solidFill>
                  <a:srgbClr val="012855"/>
                </a:solidFill>
                <a:latin typeface="Helvetica" pitchFamily="2" charset="0"/>
              </a:rPr>
              <a:t>704241023-Furkan GÜNEY</a:t>
            </a:r>
            <a:endParaRPr lang="tr-TR" b="1" dirty="0">
              <a:solidFill>
                <a:srgbClr val="012855"/>
              </a:solidFill>
              <a:latin typeface="Helvetica" pitchFamily="2" charset="0"/>
            </a:endParaRPr>
          </a:p>
        </p:txBody>
      </p:sp>
      <p:pic>
        <p:nvPicPr>
          <p:cNvPr id="5" name="Resim 4">
            <a:extLst>
              <a:ext uri="{FF2B5EF4-FFF2-40B4-BE49-F238E27FC236}">
                <a16:creationId xmlns:a16="http://schemas.microsoft.com/office/drawing/2014/main" id="{EA3395A2-CC1A-0CFE-AFA5-EA0A3F0EB9A6}"/>
              </a:ext>
            </a:extLst>
          </p:cNvPr>
          <p:cNvPicPr>
            <a:picLocks noChangeAspect="1"/>
          </p:cNvPicPr>
          <p:nvPr/>
        </p:nvPicPr>
        <p:blipFill>
          <a:blip r:embed="rId3"/>
          <a:stretch>
            <a:fillRect/>
          </a:stretch>
        </p:blipFill>
        <p:spPr>
          <a:xfrm>
            <a:off x="4977353" y="2655503"/>
            <a:ext cx="1743958" cy="2535857"/>
          </a:xfrm>
          <a:prstGeom prst="rect">
            <a:avLst/>
          </a:prstGeom>
        </p:spPr>
      </p:pic>
    </p:spTree>
    <p:extLst>
      <p:ext uri="{BB962C8B-B14F-4D97-AF65-F5344CB8AC3E}">
        <p14:creationId xmlns:p14="http://schemas.microsoft.com/office/powerpoint/2010/main" val="2749471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776081" y="450000"/>
            <a:ext cx="3223959" cy="523220"/>
          </a:xfrm>
          <a:prstGeom prst="rect">
            <a:avLst/>
          </a:prstGeom>
          <a:noFill/>
        </p:spPr>
        <p:txBody>
          <a:bodyPr wrap="none" rtlCol="0">
            <a:spAutoFit/>
          </a:bodyPr>
          <a:lstStyle/>
          <a:p>
            <a:r>
              <a:rPr lang="en-US" sz="2800" dirty="0">
                <a:solidFill>
                  <a:schemeClr val="bg1"/>
                </a:solidFill>
                <a:latin typeface="Helvetica" pitchFamily="2" charset="0"/>
              </a:rPr>
              <a:t>Problem Definition </a:t>
            </a:r>
            <a:endParaRPr lang="tr-TR" sz="2800" dirty="0">
              <a:solidFill>
                <a:schemeClr val="bg1"/>
              </a:solidFill>
              <a:latin typeface="Helvetica" pitchFamily="2"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384048" y="1243582"/>
            <a:ext cx="11503152" cy="4247317"/>
          </a:xfrm>
          <a:prstGeom prst="rect">
            <a:avLst/>
          </a:prstGeom>
          <a:noFill/>
        </p:spPr>
        <p:txBody>
          <a:bodyPr wrap="square" rtlCol="0">
            <a:spAutoFit/>
          </a:bodyPr>
          <a:lstStyle/>
          <a:p>
            <a:endParaRPr lang="en-US" dirty="0"/>
          </a:p>
          <a:p>
            <a:r>
              <a:rPr lang="en-US" b="1" dirty="0"/>
              <a:t>Problem</a:t>
            </a:r>
          </a:p>
          <a:p>
            <a:r>
              <a:rPr lang="en-US" dirty="0"/>
              <a:t>Handwrite Text Recognition (HTR) involves converting handwritten text into digital form, essential for digitizing documents and automating data entry. The task is challenging due to variations in handwriting styles, instruments, and environmental conditions, making letters and words difficult to standardize and recognize.</a:t>
            </a:r>
          </a:p>
          <a:p>
            <a:endParaRPr lang="en-US" dirty="0"/>
          </a:p>
          <a:p>
            <a:r>
              <a:rPr lang="en-US" b="1" dirty="0"/>
              <a:t>Challenges</a:t>
            </a:r>
          </a:p>
          <a:p>
            <a:r>
              <a:rPr lang="en-US" dirty="0"/>
              <a:t>HTR faces significant challenges from the diversity of handwriting styles, ranging from neat to highly ambiguous scripts. Noise in scanned images, such as blurring or smudging, adds to the complexity. Additionally, obtaining diverse, labeled datasets remains a key limitation for training effective models.</a:t>
            </a:r>
          </a:p>
          <a:p>
            <a:endParaRPr lang="en-US" dirty="0"/>
          </a:p>
          <a:p>
            <a:r>
              <a:rPr lang="en-US" b="1" dirty="0"/>
              <a:t>Goals</a:t>
            </a:r>
          </a:p>
          <a:p>
            <a:r>
              <a:rPr lang="en-US" dirty="0"/>
              <a:t>The primary goal of Handwrite Text Recognition is to develop a model that can accurately and efficiently convert handwritten text into digital text. This involves preprocessing the data to enhance readability, designing robust machine learning models to handle variability, and evaluating the model's performance across diverse datasets..</a:t>
            </a:r>
          </a:p>
        </p:txBody>
      </p:sp>
    </p:spTree>
    <p:extLst>
      <p:ext uri="{BB962C8B-B14F-4D97-AF65-F5344CB8AC3E}">
        <p14:creationId xmlns:p14="http://schemas.microsoft.com/office/powerpoint/2010/main" val="312717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CD7EB00-3554-4D4D-57B6-AF5E74F3DCC3}"/>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1C768E0D-AAC3-013A-1E80-F82B4339D9E2}"/>
              </a:ext>
            </a:extLst>
          </p:cNvPr>
          <p:cNvSpPr txBox="1"/>
          <p:nvPr/>
        </p:nvSpPr>
        <p:spPr>
          <a:xfrm>
            <a:off x="7776081" y="450000"/>
            <a:ext cx="2462534" cy="523220"/>
          </a:xfrm>
          <a:prstGeom prst="rect">
            <a:avLst/>
          </a:prstGeom>
          <a:noFill/>
        </p:spPr>
        <p:txBody>
          <a:bodyPr wrap="none" rtlCol="0">
            <a:spAutoFit/>
          </a:bodyPr>
          <a:lstStyle/>
          <a:p>
            <a:r>
              <a:rPr lang="en-US" sz="2800" dirty="0">
                <a:solidFill>
                  <a:schemeClr val="bg1"/>
                </a:solidFill>
                <a:latin typeface="Helvetica" pitchFamily="2" charset="0"/>
              </a:rPr>
              <a:t>About Dataset</a:t>
            </a:r>
            <a:endParaRPr lang="tr-TR" sz="2800" dirty="0">
              <a:solidFill>
                <a:schemeClr val="bg1"/>
              </a:solidFill>
              <a:latin typeface="Helvetica" pitchFamily="2" charset="0"/>
            </a:endParaRPr>
          </a:p>
        </p:txBody>
      </p:sp>
      <p:sp>
        <p:nvSpPr>
          <p:cNvPr id="4" name="Metin kutusu 3">
            <a:extLst>
              <a:ext uri="{FF2B5EF4-FFF2-40B4-BE49-F238E27FC236}">
                <a16:creationId xmlns:a16="http://schemas.microsoft.com/office/drawing/2014/main" id="{71C13782-6C40-D3C6-2679-B5174FFD3F12}"/>
              </a:ext>
            </a:extLst>
          </p:cNvPr>
          <p:cNvSpPr txBox="1"/>
          <p:nvPr/>
        </p:nvSpPr>
        <p:spPr>
          <a:xfrm>
            <a:off x="466344" y="1234438"/>
            <a:ext cx="11448288" cy="2862322"/>
          </a:xfrm>
          <a:prstGeom prst="rect">
            <a:avLst/>
          </a:prstGeom>
          <a:noFill/>
        </p:spPr>
        <p:txBody>
          <a:bodyPr wrap="square" rtlCol="0">
            <a:spAutoFit/>
          </a:bodyPr>
          <a:lstStyle/>
          <a:p>
            <a:r>
              <a:rPr lang="en-US" b="0" dirty="0">
                <a:latin typeface="Helvetica" pitchFamily="2" charset="0"/>
              </a:rPr>
              <a:t>From Kaggle : </a:t>
            </a:r>
            <a:r>
              <a:rPr lang="en-US" b="0" dirty="0">
                <a:latin typeface="Helvetica" pitchFamily="2" charset="0"/>
                <a:hlinkClick r:id="rId3"/>
              </a:rPr>
              <a:t>https://www.kaggle.com/datasets/vaibhao/handwritten-characters/data</a:t>
            </a:r>
            <a:endParaRPr lang="en-US" b="0" dirty="0">
              <a:latin typeface="Helvetica" pitchFamily="2" charset="0"/>
            </a:endParaRPr>
          </a:p>
          <a:p>
            <a:endParaRPr lang="en-US" b="0" dirty="0">
              <a:latin typeface="Helvetica" pitchFamily="2" charset="0"/>
            </a:endParaRPr>
          </a:p>
          <a:p>
            <a:pPr marL="285750" indent="-285750">
              <a:buFont typeface="Arial" panose="020B0604020202020204" pitchFamily="34" charset="0"/>
              <a:buChar char="•"/>
            </a:pPr>
            <a:r>
              <a:rPr lang="en-US" b="0" dirty="0">
                <a:latin typeface="Helvetica" pitchFamily="2" charset="0"/>
              </a:rPr>
              <a:t>The dataset is derived from the EMNIST data, encompassing alphabets and digits. It has been processed to create 32x32 pixel black-and-white images using image processing techniques. </a:t>
            </a:r>
          </a:p>
          <a:p>
            <a:pPr marL="285750" indent="-285750">
              <a:buFont typeface="Arial" panose="020B0604020202020204" pitchFamily="34" charset="0"/>
              <a:buChar char="•"/>
            </a:pPr>
            <a:r>
              <a:rPr lang="en-US" b="0" dirty="0">
                <a:latin typeface="Helvetica" pitchFamily="2" charset="0"/>
              </a:rPr>
              <a:t>Special characters such as @, #, $, and &amp; were added, and categories were merged to reduce misclassification. </a:t>
            </a:r>
          </a:p>
          <a:p>
            <a:pPr marL="285750" indent="-285750">
              <a:buFont typeface="Arial" panose="020B0604020202020204" pitchFamily="34" charset="0"/>
              <a:buChar char="•"/>
            </a:pPr>
            <a:r>
              <a:rPr lang="en-US" b="0" dirty="0">
                <a:latin typeface="Helvetica" pitchFamily="2" charset="0"/>
              </a:rPr>
              <a:t>The dataset consists of 39 categories: 26 for alphabets (combining uppercase and lowercase letters into single classes), 9 for digits (with digit 0 combined with the letter O), and 4 for special characters. </a:t>
            </a:r>
          </a:p>
          <a:p>
            <a:pPr marL="285750" indent="-285750">
              <a:buFont typeface="Arial" panose="020B0604020202020204" pitchFamily="34" charset="0"/>
              <a:buChar char="•"/>
            </a:pPr>
            <a:r>
              <a:rPr lang="en-US" b="0" dirty="0">
                <a:latin typeface="Helvetica" pitchFamily="2" charset="0"/>
              </a:rPr>
              <a:t>This structured dataset is designed to support efficient training and evaluation of handwriting recognition models.</a:t>
            </a:r>
            <a:endParaRPr lang="tr-TR" b="0" dirty="0">
              <a:latin typeface="Helvetica" pitchFamily="2" charset="0"/>
            </a:endParaRPr>
          </a:p>
        </p:txBody>
      </p:sp>
      <p:pic>
        <p:nvPicPr>
          <p:cNvPr id="3" name="Resim 2">
            <a:extLst>
              <a:ext uri="{FF2B5EF4-FFF2-40B4-BE49-F238E27FC236}">
                <a16:creationId xmlns:a16="http://schemas.microsoft.com/office/drawing/2014/main" id="{AF47E856-BDB4-C32F-D306-2084E698E84C}"/>
              </a:ext>
            </a:extLst>
          </p:cNvPr>
          <p:cNvPicPr>
            <a:picLocks noChangeAspect="1"/>
          </p:cNvPicPr>
          <p:nvPr/>
        </p:nvPicPr>
        <p:blipFill>
          <a:blip r:embed="rId4"/>
          <a:stretch>
            <a:fillRect/>
          </a:stretch>
        </p:blipFill>
        <p:spPr>
          <a:xfrm>
            <a:off x="4769425" y="4357977"/>
            <a:ext cx="1444337" cy="1444337"/>
          </a:xfrm>
          <a:prstGeom prst="rect">
            <a:avLst/>
          </a:prstGeom>
        </p:spPr>
      </p:pic>
      <p:pic>
        <p:nvPicPr>
          <p:cNvPr id="6" name="Resim 5">
            <a:extLst>
              <a:ext uri="{FF2B5EF4-FFF2-40B4-BE49-F238E27FC236}">
                <a16:creationId xmlns:a16="http://schemas.microsoft.com/office/drawing/2014/main" id="{E19AFB90-E712-BF40-3125-4A599EFEF772}"/>
              </a:ext>
            </a:extLst>
          </p:cNvPr>
          <p:cNvPicPr>
            <a:picLocks noChangeAspect="1"/>
          </p:cNvPicPr>
          <p:nvPr/>
        </p:nvPicPr>
        <p:blipFill>
          <a:blip r:embed="rId5"/>
          <a:stretch>
            <a:fillRect/>
          </a:stretch>
        </p:blipFill>
        <p:spPr>
          <a:xfrm>
            <a:off x="2971798" y="4357978"/>
            <a:ext cx="1444337" cy="1444337"/>
          </a:xfrm>
          <a:prstGeom prst="rect">
            <a:avLst/>
          </a:prstGeom>
        </p:spPr>
      </p:pic>
      <p:pic>
        <p:nvPicPr>
          <p:cNvPr id="8" name="Resim 7">
            <a:extLst>
              <a:ext uri="{FF2B5EF4-FFF2-40B4-BE49-F238E27FC236}">
                <a16:creationId xmlns:a16="http://schemas.microsoft.com/office/drawing/2014/main" id="{B12439C7-F499-898B-CF3E-CDAEE8D4A3E8}"/>
              </a:ext>
            </a:extLst>
          </p:cNvPr>
          <p:cNvPicPr>
            <a:picLocks noChangeAspect="1"/>
          </p:cNvPicPr>
          <p:nvPr/>
        </p:nvPicPr>
        <p:blipFill>
          <a:blip r:embed="rId6"/>
          <a:stretch>
            <a:fillRect/>
          </a:stretch>
        </p:blipFill>
        <p:spPr>
          <a:xfrm>
            <a:off x="1174171" y="4357978"/>
            <a:ext cx="1444337" cy="1444337"/>
          </a:xfrm>
          <a:prstGeom prst="rect">
            <a:avLst/>
          </a:prstGeom>
        </p:spPr>
      </p:pic>
      <p:pic>
        <p:nvPicPr>
          <p:cNvPr id="10" name="Resim 9">
            <a:extLst>
              <a:ext uri="{FF2B5EF4-FFF2-40B4-BE49-F238E27FC236}">
                <a16:creationId xmlns:a16="http://schemas.microsoft.com/office/drawing/2014/main" id="{8DA7D2D2-957B-B82A-6972-82C1AE15EE23}"/>
              </a:ext>
            </a:extLst>
          </p:cNvPr>
          <p:cNvPicPr>
            <a:picLocks noChangeAspect="1"/>
          </p:cNvPicPr>
          <p:nvPr/>
        </p:nvPicPr>
        <p:blipFill>
          <a:blip r:embed="rId7"/>
          <a:stretch>
            <a:fillRect/>
          </a:stretch>
        </p:blipFill>
        <p:spPr>
          <a:xfrm>
            <a:off x="7412398" y="4347586"/>
            <a:ext cx="1444337" cy="1444337"/>
          </a:xfrm>
          <a:prstGeom prst="rect">
            <a:avLst/>
          </a:prstGeom>
        </p:spPr>
      </p:pic>
      <p:pic>
        <p:nvPicPr>
          <p:cNvPr id="12" name="Resim 11">
            <a:extLst>
              <a:ext uri="{FF2B5EF4-FFF2-40B4-BE49-F238E27FC236}">
                <a16:creationId xmlns:a16="http://schemas.microsoft.com/office/drawing/2014/main" id="{F5F97659-2A6F-9783-2B44-D55E9EF54EFF}"/>
              </a:ext>
            </a:extLst>
          </p:cNvPr>
          <p:cNvPicPr>
            <a:picLocks noChangeAspect="1"/>
          </p:cNvPicPr>
          <p:nvPr/>
        </p:nvPicPr>
        <p:blipFill>
          <a:blip r:embed="rId8"/>
          <a:stretch>
            <a:fillRect/>
          </a:stretch>
        </p:blipFill>
        <p:spPr>
          <a:xfrm>
            <a:off x="9210025" y="4341384"/>
            <a:ext cx="1427743" cy="1427743"/>
          </a:xfrm>
          <a:prstGeom prst="rect">
            <a:avLst/>
          </a:prstGeom>
        </p:spPr>
      </p:pic>
    </p:spTree>
    <p:extLst>
      <p:ext uri="{BB962C8B-B14F-4D97-AF65-F5344CB8AC3E}">
        <p14:creationId xmlns:p14="http://schemas.microsoft.com/office/powerpoint/2010/main" val="373521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2827FE2-3D4F-83E0-C408-996450DA0477}"/>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A994E2E1-51EB-6A47-002F-312E13EAE5BA}"/>
              </a:ext>
            </a:extLst>
          </p:cNvPr>
          <p:cNvSpPr txBox="1"/>
          <p:nvPr/>
        </p:nvSpPr>
        <p:spPr>
          <a:xfrm>
            <a:off x="7776081" y="450000"/>
            <a:ext cx="4083169" cy="523220"/>
          </a:xfrm>
          <a:prstGeom prst="rect">
            <a:avLst/>
          </a:prstGeom>
          <a:noFill/>
        </p:spPr>
        <p:txBody>
          <a:bodyPr wrap="none" rtlCol="0">
            <a:spAutoFit/>
          </a:bodyPr>
          <a:lstStyle/>
          <a:p>
            <a:r>
              <a:rPr lang="en-US" sz="2800" dirty="0">
                <a:solidFill>
                  <a:schemeClr val="bg1"/>
                </a:solidFill>
                <a:latin typeface="Helvetica" pitchFamily="2" charset="0"/>
              </a:rPr>
              <a:t>Our Contribution to Data</a:t>
            </a:r>
            <a:endParaRPr lang="tr-TR" sz="2800" dirty="0">
              <a:solidFill>
                <a:schemeClr val="bg1"/>
              </a:solidFill>
              <a:latin typeface="Helvetica" pitchFamily="2" charset="0"/>
            </a:endParaRPr>
          </a:p>
        </p:txBody>
      </p:sp>
      <p:sp>
        <p:nvSpPr>
          <p:cNvPr id="4" name="Metin kutusu 3">
            <a:extLst>
              <a:ext uri="{FF2B5EF4-FFF2-40B4-BE49-F238E27FC236}">
                <a16:creationId xmlns:a16="http://schemas.microsoft.com/office/drawing/2014/main" id="{BBD866FB-6104-0D6B-EF82-B74823009A6B}"/>
              </a:ext>
            </a:extLst>
          </p:cNvPr>
          <p:cNvSpPr txBox="1"/>
          <p:nvPr/>
        </p:nvSpPr>
        <p:spPr>
          <a:xfrm>
            <a:off x="292608" y="1472182"/>
            <a:ext cx="11091154" cy="2308324"/>
          </a:xfrm>
          <a:prstGeom prst="rect">
            <a:avLst/>
          </a:prstGeom>
          <a:noFill/>
        </p:spPr>
        <p:txBody>
          <a:bodyPr wrap="square" rtlCol="0">
            <a:spAutoFit/>
          </a:bodyPr>
          <a:lstStyle/>
          <a:p>
            <a:r>
              <a:rPr lang="en-US" b="0" dirty="0">
                <a:latin typeface="Helvetica" pitchFamily="2" charset="0"/>
              </a:rPr>
              <a:t>While creating the dataset, we examined the existing dataset and characters. Then, we created a draft and collected alphabets consisting of 26 letters written by 32 different people, including English and capital letters "ABCDEFGHIJKLMNOPQRSTUVWXYZ". We divided the letters written by each person into folders and labeled them. We resized this dataset we created to fit the dimensions of the existing dataset and applied preprocessing operations. After completing these operations, we combined the dataset we created with the existing dataset and used this combined dataset to train our model. With the training of the model, we collected 32 different handwritten names to test its performance and tested the performance of the model by trying to recognize these names.</a:t>
            </a:r>
            <a:endParaRPr lang="tr-TR" b="0" dirty="0">
              <a:latin typeface="Helvetica" pitchFamily="2" charset="0"/>
            </a:endParaRPr>
          </a:p>
        </p:txBody>
      </p:sp>
      <p:pic>
        <p:nvPicPr>
          <p:cNvPr id="7" name="Resim 6">
            <a:extLst>
              <a:ext uri="{FF2B5EF4-FFF2-40B4-BE49-F238E27FC236}">
                <a16:creationId xmlns:a16="http://schemas.microsoft.com/office/drawing/2014/main" id="{D55DECFE-D639-C411-8F28-71535C000AE0}"/>
              </a:ext>
            </a:extLst>
          </p:cNvPr>
          <p:cNvPicPr>
            <a:picLocks noChangeAspect="1"/>
          </p:cNvPicPr>
          <p:nvPr/>
        </p:nvPicPr>
        <p:blipFill>
          <a:blip r:embed="rId3"/>
          <a:stretch>
            <a:fillRect/>
          </a:stretch>
        </p:blipFill>
        <p:spPr>
          <a:xfrm>
            <a:off x="8988135" y="3780506"/>
            <a:ext cx="1600997" cy="567796"/>
          </a:xfrm>
          <a:prstGeom prst="rect">
            <a:avLst/>
          </a:prstGeom>
        </p:spPr>
      </p:pic>
      <p:pic>
        <p:nvPicPr>
          <p:cNvPr id="9" name="Resim 8">
            <a:extLst>
              <a:ext uri="{FF2B5EF4-FFF2-40B4-BE49-F238E27FC236}">
                <a16:creationId xmlns:a16="http://schemas.microsoft.com/office/drawing/2014/main" id="{F3AC5636-97E5-AE7A-A592-A99E3478CF56}"/>
              </a:ext>
            </a:extLst>
          </p:cNvPr>
          <p:cNvPicPr>
            <a:picLocks noChangeAspect="1"/>
          </p:cNvPicPr>
          <p:nvPr/>
        </p:nvPicPr>
        <p:blipFill>
          <a:blip r:embed="rId4"/>
          <a:stretch>
            <a:fillRect/>
          </a:stretch>
        </p:blipFill>
        <p:spPr>
          <a:xfrm>
            <a:off x="8824467" y="4279468"/>
            <a:ext cx="1986395" cy="513723"/>
          </a:xfrm>
          <a:prstGeom prst="rect">
            <a:avLst/>
          </a:prstGeom>
        </p:spPr>
      </p:pic>
      <p:pic>
        <p:nvPicPr>
          <p:cNvPr id="11" name="Resim 10">
            <a:extLst>
              <a:ext uri="{FF2B5EF4-FFF2-40B4-BE49-F238E27FC236}">
                <a16:creationId xmlns:a16="http://schemas.microsoft.com/office/drawing/2014/main" id="{0C81FD7E-DFAD-89FF-505A-66C699406DF7}"/>
              </a:ext>
            </a:extLst>
          </p:cNvPr>
          <p:cNvPicPr>
            <a:picLocks noChangeAspect="1"/>
          </p:cNvPicPr>
          <p:nvPr/>
        </p:nvPicPr>
        <p:blipFill>
          <a:blip r:embed="rId5"/>
          <a:stretch>
            <a:fillRect/>
          </a:stretch>
        </p:blipFill>
        <p:spPr>
          <a:xfrm>
            <a:off x="9135339" y="4765189"/>
            <a:ext cx="1306587" cy="620629"/>
          </a:xfrm>
          <a:prstGeom prst="rect">
            <a:avLst/>
          </a:prstGeom>
        </p:spPr>
      </p:pic>
      <p:pic>
        <p:nvPicPr>
          <p:cNvPr id="13" name="Resim 12">
            <a:extLst>
              <a:ext uri="{FF2B5EF4-FFF2-40B4-BE49-F238E27FC236}">
                <a16:creationId xmlns:a16="http://schemas.microsoft.com/office/drawing/2014/main" id="{47CB64FB-B535-3B41-80CF-A39CF79E2A47}"/>
              </a:ext>
            </a:extLst>
          </p:cNvPr>
          <p:cNvPicPr>
            <a:picLocks noChangeAspect="1"/>
          </p:cNvPicPr>
          <p:nvPr/>
        </p:nvPicPr>
        <p:blipFill>
          <a:blip r:embed="rId6"/>
          <a:stretch>
            <a:fillRect/>
          </a:stretch>
        </p:blipFill>
        <p:spPr>
          <a:xfrm>
            <a:off x="6262255" y="3950598"/>
            <a:ext cx="2175596" cy="657739"/>
          </a:xfrm>
          <a:prstGeom prst="rect">
            <a:avLst/>
          </a:prstGeom>
        </p:spPr>
      </p:pic>
      <p:pic>
        <p:nvPicPr>
          <p:cNvPr id="16" name="Resim 15">
            <a:extLst>
              <a:ext uri="{FF2B5EF4-FFF2-40B4-BE49-F238E27FC236}">
                <a16:creationId xmlns:a16="http://schemas.microsoft.com/office/drawing/2014/main" id="{665DB9AF-084F-B808-06E0-EDBEAAE83411}"/>
              </a:ext>
            </a:extLst>
          </p:cNvPr>
          <p:cNvPicPr>
            <a:picLocks noChangeAspect="1"/>
          </p:cNvPicPr>
          <p:nvPr/>
        </p:nvPicPr>
        <p:blipFill>
          <a:blip r:embed="rId7"/>
          <a:stretch>
            <a:fillRect/>
          </a:stretch>
        </p:blipFill>
        <p:spPr>
          <a:xfrm>
            <a:off x="6182591" y="4603419"/>
            <a:ext cx="2459976" cy="665774"/>
          </a:xfrm>
          <a:prstGeom prst="rect">
            <a:avLst/>
          </a:prstGeom>
        </p:spPr>
      </p:pic>
      <p:pic>
        <p:nvPicPr>
          <p:cNvPr id="18" name="Resim 17">
            <a:extLst>
              <a:ext uri="{FF2B5EF4-FFF2-40B4-BE49-F238E27FC236}">
                <a16:creationId xmlns:a16="http://schemas.microsoft.com/office/drawing/2014/main" id="{B859C515-C9FB-5E5D-29DE-1F9FCEFA6374}"/>
              </a:ext>
            </a:extLst>
          </p:cNvPr>
          <p:cNvPicPr>
            <a:picLocks noChangeAspect="1"/>
          </p:cNvPicPr>
          <p:nvPr/>
        </p:nvPicPr>
        <p:blipFill>
          <a:blip r:embed="rId8"/>
          <a:stretch>
            <a:fillRect/>
          </a:stretch>
        </p:blipFill>
        <p:spPr>
          <a:xfrm>
            <a:off x="714721" y="3950598"/>
            <a:ext cx="4283306" cy="2625036"/>
          </a:xfrm>
          <a:prstGeom prst="rect">
            <a:avLst/>
          </a:prstGeom>
        </p:spPr>
      </p:pic>
    </p:spTree>
    <p:extLst>
      <p:ext uri="{BB962C8B-B14F-4D97-AF65-F5344CB8AC3E}">
        <p14:creationId xmlns:p14="http://schemas.microsoft.com/office/powerpoint/2010/main" val="3778059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4423006" cy="523220"/>
          </a:xfrm>
          <a:prstGeom prst="rect">
            <a:avLst/>
          </a:prstGeom>
          <a:noFill/>
        </p:spPr>
        <p:txBody>
          <a:bodyPr wrap="none" rtlCol="0">
            <a:spAutoFit/>
          </a:bodyPr>
          <a:lstStyle/>
          <a:p>
            <a:r>
              <a:rPr lang="en-US" sz="2800" dirty="0">
                <a:solidFill>
                  <a:schemeClr val="bg1"/>
                </a:solidFill>
                <a:latin typeface="Helvetica" pitchFamily="2" charset="0"/>
              </a:rPr>
              <a:t>P</a:t>
            </a:r>
            <a:r>
              <a:rPr lang="tr-TR" sz="2800" dirty="0" err="1">
                <a:solidFill>
                  <a:schemeClr val="bg1"/>
                </a:solidFill>
                <a:latin typeface="Helvetica" pitchFamily="2" charset="0"/>
              </a:rPr>
              <a:t>ossible</a:t>
            </a:r>
            <a:r>
              <a:rPr lang="tr-TR" sz="2800" dirty="0">
                <a:solidFill>
                  <a:schemeClr val="bg1"/>
                </a:solidFill>
                <a:latin typeface="Helvetica" pitchFamily="2" charset="0"/>
              </a:rPr>
              <a:t> </a:t>
            </a:r>
            <a:r>
              <a:rPr lang="en-US" sz="2800" dirty="0">
                <a:solidFill>
                  <a:schemeClr val="bg1"/>
                </a:solidFill>
                <a:latin typeface="Helvetica" pitchFamily="2" charset="0"/>
              </a:rPr>
              <a:t>S</a:t>
            </a:r>
            <a:r>
              <a:rPr lang="tr-TR" sz="2800" dirty="0" err="1">
                <a:solidFill>
                  <a:schemeClr val="bg1"/>
                </a:solidFill>
                <a:latin typeface="Helvetica" pitchFamily="2" charset="0"/>
              </a:rPr>
              <a:t>olution</a:t>
            </a:r>
            <a:r>
              <a:rPr lang="tr-TR" sz="2800" dirty="0">
                <a:solidFill>
                  <a:schemeClr val="bg1"/>
                </a:solidFill>
                <a:latin typeface="Helvetica" pitchFamily="2" charset="0"/>
              </a:rPr>
              <a:t> </a:t>
            </a:r>
            <a:r>
              <a:rPr lang="en-US" sz="2800" dirty="0">
                <a:solidFill>
                  <a:schemeClr val="bg1"/>
                </a:solidFill>
                <a:latin typeface="Helvetica" pitchFamily="2" charset="0"/>
              </a:rPr>
              <a:t>M</a:t>
            </a:r>
            <a:r>
              <a:rPr lang="tr-TR" sz="2800" dirty="0" err="1">
                <a:solidFill>
                  <a:schemeClr val="bg1"/>
                </a:solidFill>
                <a:latin typeface="Helvetica" pitchFamily="2" charset="0"/>
              </a:rPr>
              <a:t>ethods</a:t>
            </a:r>
            <a:endParaRPr lang="tr-TR" sz="2800" dirty="0">
              <a:solidFill>
                <a:schemeClr val="bg1"/>
              </a:solidFill>
              <a:latin typeface="Helvetica" pitchFamily="2" charset="0"/>
            </a:endParaRPr>
          </a:p>
        </p:txBody>
      </p:sp>
      <p:sp>
        <p:nvSpPr>
          <p:cNvPr id="3" name="Metin kutusu 2">
            <a:extLst>
              <a:ext uri="{FF2B5EF4-FFF2-40B4-BE49-F238E27FC236}">
                <a16:creationId xmlns:a16="http://schemas.microsoft.com/office/drawing/2014/main" id="{42E43825-4B19-649F-CC0B-BB0219B59B93}"/>
              </a:ext>
            </a:extLst>
          </p:cNvPr>
          <p:cNvSpPr txBox="1"/>
          <p:nvPr/>
        </p:nvSpPr>
        <p:spPr>
          <a:xfrm>
            <a:off x="353568" y="1243584"/>
            <a:ext cx="11484864" cy="535531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CNN-Based Approach</a:t>
            </a:r>
          </a:p>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Convolutional Neural Networks (CNNs) are widely used for image recognition tasks. For handwriting recognition, CNNs can process character-level data effectively by learning spatial hierarchies in the images. The typical pipeline involves preprocessing the images, extracting features using convolutional layers, and applying fully connected layers for classification. However, CNNs are less effective for handling sequential dependencies, making them more suited for isolated character recognition rather than full text lines.</a:t>
            </a:r>
          </a:p>
          <a:p>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CRNN-Based Approach</a:t>
            </a:r>
          </a:p>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Convolutional Recurrent Neural Networks (CRNNs) combine the strengths of CNNs and RNNs, making them ideal for sequential tasks like handwriting recognition. CNN layers extract spatial features, while RNN layers capture sequential dependencies in the text. This approach is particularly effective for recognizing full words or sentences. A Connectionist Temporal Classification (CTC) layer is often added to handle varying input lengths and alignments.</a:t>
            </a:r>
          </a:p>
          <a:p>
            <a:pPr marL="285750" indent="-28575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r>
              <a:rPr lang="en-US" b="1" dirty="0">
                <a:latin typeface="Helvetica" panose="020B0604020202020204" pitchFamily="34" charset="0"/>
                <a:cs typeface="Helvetica" panose="020B0604020202020204" pitchFamily="34" charset="0"/>
              </a:rPr>
              <a:t>Vision Transformer (</a:t>
            </a:r>
            <a:r>
              <a:rPr lang="en-US" b="1" dirty="0" err="1">
                <a:latin typeface="Helvetica" panose="020B0604020202020204" pitchFamily="34" charset="0"/>
                <a:cs typeface="Helvetica" panose="020B0604020202020204" pitchFamily="34" charset="0"/>
              </a:rPr>
              <a:t>ViT</a:t>
            </a:r>
            <a:r>
              <a:rPr lang="en-US" b="1" dirty="0">
                <a:latin typeface="Helvetica" panose="020B0604020202020204" pitchFamily="34" charset="0"/>
                <a:cs typeface="Helvetica" panose="020B0604020202020204" pitchFamily="34" charset="0"/>
              </a:rPr>
              <a:t>) Approach</a:t>
            </a:r>
            <a:endParaRPr lang="en-US"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Vision Transformers (</a:t>
            </a:r>
            <a:r>
              <a:rPr lang="en-US" dirty="0" err="1">
                <a:latin typeface="Helvetica" panose="020B0604020202020204" pitchFamily="34" charset="0"/>
                <a:cs typeface="Helvetica" panose="020B0604020202020204" pitchFamily="34" charset="0"/>
              </a:rPr>
              <a:t>ViTs</a:t>
            </a:r>
            <a:r>
              <a:rPr lang="en-US" dirty="0">
                <a:latin typeface="Helvetica" panose="020B0604020202020204" pitchFamily="34" charset="0"/>
                <a:cs typeface="Helvetica" panose="020B0604020202020204" pitchFamily="34" charset="0"/>
              </a:rPr>
              <a:t>) process images as sequences of patches and capture global relationships using self-attention. They are particularly effective for complex handwriting recognition tasks due to their ability to model long-range dependencies and global patterns, but they require more computational resources compared to CNNs or CRNNs.</a:t>
            </a:r>
          </a:p>
        </p:txBody>
      </p:sp>
    </p:spTree>
    <p:extLst>
      <p:ext uri="{BB962C8B-B14F-4D97-AF65-F5344CB8AC3E}">
        <p14:creationId xmlns:p14="http://schemas.microsoft.com/office/powerpoint/2010/main" val="4142745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6BA2D4-4A30-53D1-AD45-9CA07A118769}"/>
              </a:ext>
            </a:extLst>
          </p:cNvPr>
          <p:cNvSpPr txBox="1"/>
          <p:nvPr/>
        </p:nvSpPr>
        <p:spPr>
          <a:xfrm>
            <a:off x="426720" y="1154088"/>
            <a:ext cx="11338560" cy="5878532"/>
          </a:xfrm>
          <a:prstGeom prst="rect">
            <a:avLst/>
          </a:prstGeom>
          <a:noFill/>
        </p:spPr>
        <p:txBody>
          <a:bodyPr wrap="square" rtlCol="0">
            <a:spAutoFit/>
          </a:bodyPr>
          <a:lstStyle/>
          <a:p>
            <a:r>
              <a:rPr lang="en-US" b="1" dirty="0">
                <a:latin typeface="Helvetica" panose="020B0604020202020204" pitchFamily="34" charset="0"/>
                <a:cs typeface="Helvetica" panose="020B0604020202020204" pitchFamily="34" charset="0"/>
              </a:rPr>
              <a:t>CNN-Based Approach</a:t>
            </a:r>
          </a:p>
          <a:p>
            <a:endParaRPr lang="en-US" dirty="0">
              <a:latin typeface="Helvetica" panose="020B0604020202020204" pitchFamily="34" charset="0"/>
              <a:cs typeface="Helvetica" panose="020B0604020202020204" pitchFamily="34" charset="0"/>
            </a:endParaRPr>
          </a:p>
          <a:p>
            <a:r>
              <a:rPr lang="en-US" sz="1600" b="1" dirty="0">
                <a:latin typeface="Helvetica" panose="020B0604020202020204" pitchFamily="34" charset="0"/>
                <a:cs typeface="Helvetica" panose="020B0604020202020204" pitchFamily="34" charset="0"/>
              </a:rPr>
              <a:t>Data Preprocessing</a:t>
            </a:r>
          </a:p>
          <a:p>
            <a:r>
              <a:rPr lang="en-US" sz="1600" dirty="0">
                <a:latin typeface="Helvetica" panose="020B0604020202020204" pitchFamily="34" charset="0"/>
                <a:cs typeface="Helvetica" panose="020B0604020202020204" pitchFamily="34" charset="0"/>
              </a:rPr>
              <a:t>The dataset was preprocessed to ensure consistency and compatibility with the CNN model. Each image was resized to 32x32 pixels to standardize input dimensions. Pixel values were normalized to the range [0, 1], improving the model's training stability and convergence. </a:t>
            </a:r>
            <a:endParaRPr lang="tr-TR" sz="1600" dirty="0">
              <a:latin typeface="Helvetica" panose="020B0604020202020204" pitchFamily="34" charset="0"/>
              <a:cs typeface="Helvetica" panose="020B0604020202020204" pitchFamily="34" charset="0"/>
            </a:endParaRPr>
          </a:p>
          <a:p>
            <a:endParaRPr lang="en-US" sz="1600" dirty="0">
              <a:latin typeface="Helvetica" panose="020B0604020202020204" pitchFamily="34" charset="0"/>
              <a:cs typeface="Helvetica" panose="020B0604020202020204" pitchFamily="34" charset="0"/>
            </a:endParaRPr>
          </a:p>
          <a:p>
            <a:r>
              <a:rPr lang="en-US" sz="1600" b="1" dirty="0">
                <a:latin typeface="Helvetica" panose="020B0604020202020204" pitchFamily="34" charset="0"/>
                <a:cs typeface="Helvetica" panose="020B0604020202020204" pitchFamily="34" charset="0"/>
              </a:rPr>
              <a:t>Model Architecture</a:t>
            </a:r>
          </a:p>
          <a:p>
            <a:r>
              <a:rPr lang="en-US" sz="1600" dirty="0">
                <a:latin typeface="Helvetica" panose="020B0604020202020204" pitchFamily="34" charset="0"/>
                <a:cs typeface="Helvetica" panose="020B0604020202020204" pitchFamily="34" charset="0"/>
              </a:rPr>
              <a:t>The CNN architecture consists of multiple convolutional layers that extract spatial features from the input images. </a:t>
            </a:r>
            <a:r>
              <a:rPr lang="tr-TR" sz="1600" b="1" dirty="0" err="1">
                <a:latin typeface="Helvetica" panose="020B0604020202020204" pitchFamily="34" charset="0"/>
                <a:cs typeface="Helvetica" panose="020B0604020202020204" pitchFamily="34" charset="0"/>
              </a:rPr>
              <a:t>Leaky</a:t>
            </a:r>
            <a:r>
              <a:rPr lang="tr-TR" sz="1600" dirty="0">
                <a:latin typeface="Helvetica" panose="020B0604020202020204" pitchFamily="34" charset="0"/>
                <a:cs typeface="Helvetica" panose="020B0604020202020204" pitchFamily="34" charset="0"/>
              </a:rPr>
              <a:t> </a:t>
            </a:r>
            <a:r>
              <a:rPr lang="en-US" sz="1600" b="1" dirty="0" err="1">
                <a:latin typeface="Helvetica" panose="020B0604020202020204" pitchFamily="34" charset="0"/>
                <a:cs typeface="Helvetica" panose="020B0604020202020204" pitchFamily="34" charset="0"/>
              </a:rPr>
              <a:t>ReLU</a:t>
            </a:r>
            <a:r>
              <a:rPr lang="en-US" sz="1600" dirty="0">
                <a:latin typeface="Helvetica" panose="020B0604020202020204" pitchFamily="34" charset="0"/>
                <a:cs typeface="Helvetica" panose="020B0604020202020204" pitchFamily="34" charset="0"/>
              </a:rPr>
              <a:t> activation functions were applied after each convolution to introduce non-linearity, followed by </a:t>
            </a:r>
            <a:r>
              <a:rPr lang="en-US" sz="1600" b="1" dirty="0">
                <a:latin typeface="Helvetica" panose="020B0604020202020204" pitchFamily="34" charset="0"/>
                <a:cs typeface="Helvetica" panose="020B0604020202020204" pitchFamily="34" charset="0"/>
              </a:rPr>
              <a:t>max-pooling</a:t>
            </a:r>
            <a:r>
              <a:rPr lang="en-US" sz="1600" dirty="0">
                <a:latin typeface="Helvetica" panose="020B0604020202020204" pitchFamily="34" charset="0"/>
                <a:cs typeface="Helvetica" panose="020B0604020202020204" pitchFamily="34" charset="0"/>
              </a:rPr>
              <a:t> layers to reduce spatial dimensions and computational complexity. Fully connected layers were added at the end of the network for classification, with a </a:t>
            </a:r>
            <a:r>
              <a:rPr lang="en-US" sz="1600" b="1" dirty="0" err="1">
                <a:latin typeface="Helvetica" panose="020B0604020202020204" pitchFamily="34" charset="0"/>
                <a:cs typeface="Helvetica" panose="020B0604020202020204" pitchFamily="34" charset="0"/>
              </a:rPr>
              <a:t>softmax</a:t>
            </a:r>
            <a:r>
              <a:rPr lang="en-US" sz="1600" b="1"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activation function in the output layer to predict class probabilities.</a:t>
            </a:r>
          </a:p>
          <a:p>
            <a:endParaRPr lang="en-US" sz="1600" dirty="0">
              <a:latin typeface="Helvetica" panose="020B0604020202020204" pitchFamily="34" charset="0"/>
              <a:cs typeface="Helvetica" panose="020B0604020202020204" pitchFamily="34" charset="0"/>
            </a:endParaRPr>
          </a:p>
          <a:p>
            <a:r>
              <a:rPr lang="en-US" sz="1600" b="1" dirty="0">
                <a:latin typeface="Helvetica" panose="020B0604020202020204" pitchFamily="34" charset="0"/>
                <a:cs typeface="Helvetica" panose="020B0604020202020204" pitchFamily="34" charset="0"/>
              </a:rPr>
              <a:t>Training Process</a:t>
            </a:r>
          </a:p>
          <a:p>
            <a:r>
              <a:rPr lang="en-US" sz="1600" dirty="0">
                <a:latin typeface="Helvetica" panose="020B0604020202020204" pitchFamily="34" charset="0"/>
                <a:cs typeface="Helvetica" panose="020B0604020202020204" pitchFamily="34" charset="0"/>
              </a:rPr>
              <a:t>The model was trained using the categorical cross-entropy loss function.</a:t>
            </a:r>
            <a:r>
              <a:rPr lang="tr-TR" sz="1600" dirty="0">
                <a:latin typeface="Helvetica" panose="020B0604020202020204" pitchFamily="34" charset="0"/>
                <a:cs typeface="Helvetica" panose="020B0604020202020204" pitchFamily="34" charset="0"/>
              </a:rPr>
              <a:t> </a:t>
            </a:r>
            <a:r>
              <a:rPr lang="en-US" sz="1600" dirty="0">
                <a:latin typeface="Helvetica" panose="020B0604020202020204" pitchFamily="34" charset="0"/>
                <a:cs typeface="Helvetica" panose="020B0604020202020204" pitchFamily="34" charset="0"/>
              </a:rPr>
              <a:t>The </a:t>
            </a:r>
            <a:r>
              <a:rPr lang="tr-TR" sz="1600" dirty="0" err="1">
                <a:latin typeface="Helvetica" panose="020B0604020202020204" pitchFamily="34" charset="0"/>
                <a:cs typeface="Helvetica" panose="020B0604020202020204" pitchFamily="34" charset="0"/>
              </a:rPr>
              <a:t>RMSProp</a:t>
            </a:r>
            <a:r>
              <a:rPr lang="en-US" sz="1600" dirty="0">
                <a:latin typeface="Helvetica" panose="020B0604020202020204" pitchFamily="34" charset="0"/>
                <a:cs typeface="Helvetica" panose="020B0604020202020204" pitchFamily="34" charset="0"/>
              </a:rPr>
              <a:t> optimizer was employed for efficient gradient updates, and training was conducted in mini-batches, ensuring better convergence. </a:t>
            </a:r>
          </a:p>
          <a:p>
            <a:endParaRPr lang="en-US" sz="1600" dirty="0">
              <a:latin typeface="Helvetica" panose="020B0604020202020204" pitchFamily="34" charset="0"/>
              <a:cs typeface="Helvetica" panose="020B0604020202020204" pitchFamily="34" charset="0"/>
            </a:endParaRPr>
          </a:p>
          <a:p>
            <a:r>
              <a:rPr lang="en-US" sz="1600" b="1" dirty="0">
                <a:latin typeface="Helvetica" panose="020B0604020202020204" pitchFamily="34" charset="0"/>
                <a:cs typeface="Helvetica" panose="020B0604020202020204" pitchFamily="34" charset="0"/>
              </a:rPr>
              <a:t>Validation and Testing</a:t>
            </a:r>
          </a:p>
          <a:p>
            <a:r>
              <a:rPr lang="en-US" sz="1600" dirty="0">
                <a:latin typeface="Helvetica" panose="020B0604020202020204" pitchFamily="34" charset="0"/>
                <a:cs typeface="Helvetica" panose="020B0604020202020204" pitchFamily="34" charset="0"/>
              </a:rPr>
              <a:t>Validation was performed during training to monitor the model’s performance on unseen data. This process helped in fine-tuning hyperparameters to enhance the model's generalization. Once trained, the model was tested on a separate test set to evaluate its accuracy and robustness in recognizing handwritten characters.</a:t>
            </a:r>
          </a:p>
          <a:p>
            <a:endParaRPr lang="en-US" b="1"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 </a:t>
            </a:r>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687B6D56-038E-4874-C369-7986AA3D2CFB}"/>
              </a:ext>
            </a:extLst>
          </p:cNvPr>
          <p:cNvSpPr txBox="1"/>
          <p:nvPr/>
        </p:nvSpPr>
        <p:spPr>
          <a:xfrm>
            <a:off x="7867521" y="462744"/>
            <a:ext cx="2503634" cy="523220"/>
          </a:xfrm>
          <a:prstGeom prst="rect">
            <a:avLst/>
          </a:prstGeom>
          <a:noFill/>
        </p:spPr>
        <p:txBody>
          <a:bodyPr wrap="none" rtlCol="0">
            <a:spAutoFit/>
          </a:bodyPr>
          <a:lstStyle/>
          <a:p>
            <a:r>
              <a:rPr lang="en-US" sz="2800" dirty="0">
                <a:solidFill>
                  <a:schemeClr val="bg1"/>
                </a:solidFill>
                <a:latin typeface="Helvetica" pitchFamily="2" charset="0"/>
              </a:rPr>
              <a:t>Our Approach </a:t>
            </a:r>
            <a:endParaRPr lang="tr-TR" sz="2800" dirty="0">
              <a:solidFill>
                <a:schemeClr val="bg1"/>
              </a:solidFill>
              <a:latin typeface="Helvetica" pitchFamily="2" charset="0"/>
            </a:endParaRPr>
          </a:p>
        </p:txBody>
      </p:sp>
    </p:spTree>
    <p:extLst>
      <p:ext uri="{BB962C8B-B14F-4D97-AF65-F5344CB8AC3E}">
        <p14:creationId xmlns:p14="http://schemas.microsoft.com/office/powerpoint/2010/main" val="52758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DE0326C5-F4C3-0B60-B446-CAD18DD804D3}"/>
              </a:ext>
            </a:extLst>
          </p:cNvPr>
          <p:cNvSpPr txBox="1"/>
          <p:nvPr/>
        </p:nvSpPr>
        <p:spPr>
          <a:xfrm>
            <a:off x="7602345" y="462744"/>
            <a:ext cx="4805546" cy="523220"/>
          </a:xfrm>
          <a:prstGeom prst="rect">
            <a:avLst/>
          </a:prstGeom>
          <a:noFill/>
        </p:spPr>
        <p:txBody>
          <a:bodyPr wrap="none" rtlCol="0">
            <a:spAutoFit/>
          </a:bodyPr>
          <a:lstStyle/>
          <a:p>
            <a:r>
              <a:rPr lang="en-US" sz="2800" dirty="0">
                <a:solidFill>
                  <a:schemeClr val="bg1"/>
                </a:solidFill>
                <a:latin typeface="Helvetica" pitchFamily="2" charset="0"/>
              </a:rPr>
              <a:t>Model Structure and Training</a:t>
            </a:r>
            <a:endParaRPr lang="tr-TR" sz="2800" dirty="0">
              <a:solidFill>
                <a:schemeClr val="bg1"/>
              </a:solidFill>
              <a:latin typeface="Helvetica" pitchFamily="2" charset="0"/>
            </a:endParaRPr>
          </a:p>
        </p:txBody>
      </p:sp>
      <p:sp>
        <p:nvSpPr>
          <p:cNvPr id="3" name="Dikdörtgen 2">
            <a:extLst>
              <a:ext uri="{FF2B5EF4-FFF2-40B4-BE49-F238E27FC236}">
                <a16:creationId xmlns:a16="http://schemas.microsoft.com/office/drawing/2014/main" id="{5D0121BF-648A-B615-99C9-C220A58C66D9}"/>
              </a:ext>
            </a:extLst>
          </p:cNvPr>
          <p:cNvSpPr/>
          <p:nvPr/>
        </p:nvSpPr>
        <p:spPr>
          <a:xfrm>
            <a:off x="447675" y="1225436"/>
            <a:ext cx="4342986" cy="2543175"/>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FA01AE7C-279C-91E0-CA1D-80D378FFD3BB}"/>
              </a:ext>
            </a:extLst>
          </p:cNvPr>
          <p:cNvSpPr/>
          <p:nvPr/>
        </p:nvSpPr>
        <p:spPr>
          <a:xfrm>
            <a:off x="7696199" y="3919868"/>
            <a:ext cx="4270883" cy="2543175"/>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tr-TR"/>
          </a:p>
        </p:txBody>
      </p:sp>
      <p:sp>
        <p:nvSpPr>
          <p:cNvPr id="5" name="Dikdörtgen 4">
            <a:extLst>
              <a:ext uri="{FF2B5EF4-FFF2-40B4-BE49-F238E27FC236}">
                <a16:creationId xmlns:a16="http://schemas.microsoft.com/office/drawing/2014/main" id="{98D699FF-9039-EAC8-9FF3-D1079066E750}"/>
              </a:ext>
            </a:extLst>
          </p:cNvPr>
          <p:cNvSpPr/>
          <p:nvPr/>
        </p:nvSpPr>
        <p:spPr>
          <a:xfrm>
            <a:off x="3856383" y="2382263"/>
            <a:ext cx="4556097" cy="2772696"/>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tr-TR"/>
          </a:p>
        </p:txBody>
      </p:sp>
      <p:sp>
        <p:nvSpPr>
          <p:cNvPr id="6" name="Metin kutusu 5">
            <a:extLst>
              <a:ext uri="{FF2B5EF4-FFF2-40B4-BE49-F238E27FC236}">
                <a16:creationId xmlns:a16="http://schemas.microsoft.com/office/drawing/2014/main" id="{3894DAF3-5DDE-BBA9-0A6F-79924A9B117B}"/>
              </a:ext>
            </a:extLst>
          </p:cNvPr>
          <p:cNvSpPr txBox="1"/>
          <p:nvPr/>
        </p:nvSpPr>
        <p:spPr>
          <a:xfrm>
            <a:off x="4968875" y="3568556"/>
            <a:ext cx="3011424" cy="400110"/>
          </a:xfrm>
          <a:prstGeom prst="rect">
            <a:avLst/>
          </a:prstGeom>
          <a:noFill/>
        </p:spPr>
        <p:txBody>
          <a:bodyPr wrap="square" rtlCol="0">
            <a:spAutoFit/>
          </a:bodyPr>
          <a:lstStyle/>
          <a:p>
            <a:r>
              <a:rPr lang="tr-TR" sz="2000" dirty="0">
                <a:latin typeface="Helvetica" pitchFamily="2" charset="0"/>
              </a:rPr>
              <a:t>GÖRSEL ALAN</a:t>
            </a:r>
          </a:p>
        </p:txBody>
      </p:sp>
      <p:sp>
        <p:nvSpPr>
          <p:cNvPr id="7" name="Metin kutusu 6">
            <a:extLst>
              <a:ext uri="{FF2B5EF4-FFF2-40B4-BE49-F238E27FC236}">
                <a16:creationId xmlns:a16="http://schemas.microsoft.com/office/drawing/2014/main" id="{79E99CE8-D83E-6863-89AB-32D1BC3CF367}"/>
              </a:ext>
            </a:extLst>
          </p:cNvPr>
          <p:cNvSpPr txBox="1"/>
          <p:nvPr/>
        </p:nvSpPr>
        <p:spPr>
          <a:xfrm>
            <a:off x="8820912" y="5191455"/>
            <a:ext cx="3011424" cy="400110"/>
          </a:xfrm>
          <a:prstGeom prst="rect">
            <a:avLst/>
          </a:prstGeom>
          <a:noFill/>
        </p:spPr>
        <p:txBody>
          <a:bodyPr wrap="square" rtlCol="0">
            <a:spAutoFit/>
          </a:bodyPr>
          <a:lstStyle/>
          <a:p>
            <a:r>
              <a:rPr lang="tr-TR" sz="2000" dirty="0">
                <a:latin typeface="Helvetica" pitchFamily="2" charset="0"/>
              </a:rPr>
              <a:t>GÖRSEL ALAN</a:t>
            </a:r>
          </a:p>
        </p:txBody>
      </p:sp>
      <p:sp>
        <p:nvSpPr>
          <p:cNvPr id="9" name="Metin kutusu 8">
            <a:extLst>
              <a:ext uri="{FF2B5EF4-FFF2-40B4-BE49-F238E27FC236}">
                <a16:creationId xmlns:a16="http://schemas.microsoft.com/office/drawing/2014/main" id="{EC8D4A56-4748-635A-738A-2D13AC269372}"/>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Sunumu Hazırlayan</a:t>
            </a:r>
            <a:endParaRPr lang="tr-TR" sz="1200" b="0" i="0" dirty="0">
              <a:solidFill>
                <a:srgbClr val="002755"/>
              </a:solidFill>
              <a:latin typeface="Helvetica Light" panose="020B0403020202020204" pitchFamily="34" charset="0"/>
            </a:endParaRPr>
          </a:p>
        </p:txBody>
      </p:sp>
      <p:pic>
        <p:nvPicPr>
          <p:cNvPr id="12" name="Resim 11">
            <a:extLst>
              <a:ext uri="{FF2B5EF4-FFF2-40B4-BE49-F238E27FC236}">
                <a16:creationId xmlns:a16="http://schemas.microsoft.com/office/drawing/2014/main" id="{0992D5D4-0E9B-4D92-AFE6-00ACCCE4EEE1}"/>
              </a:ext>
            </a:extLst>
          </p:cNvPr>
          <p:cNvPicPr>
            <a:picLocks noChangeAspect="1"/>
          </p:cNvPicPr>
          <p:nvPr/>
        </p:nvPicPr>
        <p:blipFill>
          <a:blip r:embed="rId3"/>
          <a:stretch>
            <a:fillRect/>
          </a:stretch>
        </p:blipFill>
        <p:spPr>
          <a:xfrm>
            <a:off x="579563" y="1787850"/>
            <a:ext cx="3817951" cy="1188823"/>
          </a:xfrm>
          <a:prstGeom prst="rect">
            <a:avLst/>
          </a:prstGeom>
        </p:spPr>
      </p:pic>
      <p:pic>
        <p:nvPicPr>
          <p:cNvPr id="13" name="Resim 12">
            <a:extLst>
              <a:ext uri="{FF2B5EF4-FFF2-40B4-BE49-F238E27FC236}">
                <a16:creationId xmlns:a16="http://schemas.microsoft.com/office/drawing/2014/main" id="{F6B1183E-47E8-40AD-BD20-4E2E02D9F641}"/>
              </a:ext>
            </a:extLst>
          </p:cNvPr>
          <p:cNvPicPr>
            <a:picLocks noChangeAspect="1"/>
          </p:cNvPicPr>
          <p:nvPr/>
        </p:nvPicPr>
        <p:blipFill>
          <a:blip r:embed="rId4"/>
          <a:stretch>
            <a:fillRect/>
          </a:stretch>
        </p:blipFill>
        <p:spPr>
          <a:xfrm>
            <a:off x="3928861" y="2439533"/>
            <a:ext cx="4461299" cy="2658155"/>
          </a:xfrm>
          <a:prstGeom prst="rect">
            <a:avLst/>
          </a:prstGeom>
        </p:spPr>
      </p:pic>
      <p:pic>
        <p:nvPicPr>
          <p:cNvPr id="15" name="Resim 14">
            <a:extLst>
              <a:ext uri="{FF2B5EF4-FFF2-40B4-BE49-F238E27FC236}">
                <a16:creationId xmlns:a16="http://schemas.microsoft.com/office/drawing/2014/main" id="{9735DE0C-3A07-49B5-9E3B-7B59022852FE}"/>
              </a:ext>
            </a:extLst>
          </p:cNvPr>
          <p:cNvPicPr>
            <a:picLocks noChangeAspect="1"/>
          </p:cNvPicPr>
          <p:nvPr/>
        </p:nvPicPr>
        <p:blipFill>
          <a:blip r:embed="rId5"/>
          <a:stretch>
            <a:fillRect/>
          </a:stretch>
        </p:blipFill>
        <p:spPr>
          <a:xfrm>
            <a:off x="8723117" y="3825881"/>
            <a:ext cx="2357232" cy="2658155"/>
          </a:xfrm>
          <a:prstGeom prst="rect">
            <a:avLst/>
          </a:prstGeom>
        </p:spPr>
      </p:pic>
    </p:spTree>
    <p:extLst>
      <p:ext uri="{BB962C8B-B14F-4D97-AF65-F5344CB8AC3E}">
        <p14:creationId xmlns:p14="http://schemas.microsoft.com/office/powerpoint/2010/main" val="2626041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4B05E32-1D1F-E559-6F26-506EF19D49B2}"/>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3D796FEE-08C2-9690-2AB5-D269483601DD}"/>
              </a:ext>
            </a:extLst>
          </p:cNvPr>
          <p:cNvSpPr txBox="1"/>
          <p:nvPr/>
        </p:nvSpPr>
        <p:spPr>
          <a:xfrm>
            <a:off x="7602345" y="462744"/>
            <a:ext cx="4805546" cy="523220"/>
          </a:xfrm>
          <a:prstGeom prst="rect">
            <a:avLst/>
          </a:prstGeom>
          <a:noFill/>
        </p:spPr>
        <p:txBody>
          <a:bodyPr wrap="none" rtlCol="0">
            <a:spAutoFit/>
          </a:bodyPr>
          <a:lstStyle/>
          <a:p>
            <a:r>
              <a:rPr lang="en-US" sz="2800" dirty="0">
                <a:solidFill>
                  <a:schemeClr val="bg1"/>
                </a:solidFill>
                <a:latin typeface="Helvetica" pitchFamily="2" charset="0"/>
              </a:rPr>
              <a:t>Model Structure and Training</a:t>
            </a:r>
            <a:endParaRPr lang="tr-TR" sz="2800" dirty="0">
              <a:solidFill>
                <a:schemeClr val="bg1"/>
              </a:solidFill>
              <a:latin typeface="Helvetica" pitchFamily="2" charset="0"/>
            </a:endParaRPr>
          </a:p>
        </p:txBody>
      </p:sp>
      <p:pic>
        <p:nvPicPr>
          <p:cNvPr id="10" name="Resim 9">
            <a:extLst>
              <a:ext uri="{FF2B5EF4-FFF2-40B4-BE49-F238E27FC236}">
                <a16:creationId xmlns:a16="http://schemas.microsoft.com/office/drawing/2014/main" id="{2DF007DF-2326-474C-9E93-325DB7F2831A}"/>
              </a:ext>
            </a:extLst>
          </p:cNvPr>
          <p:cNvPicPr>
            <a:picLocks noChangeAspect="1"/>
          </p:cNvPicPr>
          <p:nvPr/>
        </p:nvPicPr>
        <p:blipFill>
          <a:blip r:embed="rId3"/>
          <a:stretch>
            <a:fillRect/>
          </a:stretch>
        </p:blipFill>
        <p:spPr>
          <a:xfrm>
            <a:off x="433894" y="1523999"/>
            <a:ext cx="11515509" cy="577699"/>
          </a:xfrm>
          <a:prstGeom prst="rect">
            <a:avLst/>
          </a:prstGeom>
        </p:spPr>
      </p:pic>
      <p:pic>
        <p:nvPicPr>
          <p:cNvPr id="11" name="Resim 10">
            <a:extLst>
              <a:ext uri="{FF2B5EF4-FFF2-40B4-BE49-F238E27FC236}">
                <a16:creationId xmlns:a16="http://schemas.microsoft.com/office/drawing/2014/main" id="{4F1BB417-BEE6-4647-82AE-5E2BAF55CD5A}"/>
              </a:ext>
            </a:extLst>
          </p:cNvPr>
          <p:cNvPicPr>
            <a:picLocks noChangeAspect="1"/>
          </p:cNvPicPr>
          <p:nvPr/>
        </p:nvPicPr>
        <p:blipFill>
          <a:blip r:embed="rId4"/>
          <a:stretch>
            <a:fillRect/>
          </a:stretch>
        </p:blipFill>
        <p:spPr>
          <a:xfrm>
            <a:off x="433894" y="2673030"/>
            <a:ext cx="11515509" cy="523220"/>
          </a:xfrm>
          <a:prstGeom prst="rect">
            <a:avLst/>
          </a:prstGeom>
        </p:spPr>
      </p:pic>
      <p:pic>
        <p:nvPicPr>
          <p:cNvPr id="12" name="Resim 11">
            <a:extLst>
              <a:ext uri="{FF2B5EF4-FFF2-40B4-BE49-F238E27FC236}">
                <a16:creationId xmlns:a16="http://schemas.microsoft.com/office/drawing/2014/main" id="{AC879E52-D7B3-4704-AF44-D05B3DE85366}"/>
              </a:ext>
            </a:extLst>
          </p:cNvPr>
          <p:cNvPicPr>
            <a:picLocks noChangeAspect="1"/>
          </p:cNvPicPr>
          <p:nvPr/>
        </p:nvPicPr>
        <p:blipFill>
          <a:blip r:embed="rId5"/>
          <a:stretch>
            <a:fillRect/>
          </a:stretch>
        </p:blipFill>
        <p:spPr>
          <a:xfrm>
            <a:off x="433895" y="3973967"/>
            <a:ext cx="11515510" cy="523220"/>
          </a:xfrm>
          <a:prstGeom prst="rect">
            <a:avLst/>
          </a:prstGeom>
        </p:spPr>
      </p:pic>
    </p:spTree>
    <p:extLst>
      <p:ext uri="{BB962C8B-B14F-4D97-AF65-F5344CB8AC3E}">
        <p14:creationId xmlns:p14="http://schemas.microsoft.com/office/powerpoint/2010/main" val="1154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CD688AB-7DAA-24DD-28CF-44BA483A30B0}"/>
              </a:ext>
            </a:extLst>
          </p:cNvPr>
          <p:cNvSpPr txBox="1"/>
          <p:nvPr/>
        </p:nvSpPr>
        <p:spPr>
          <a:xfrm>
            <a:off x="7867521" y="462744"/>
            <a:ext cx="1383712" cy="523220"/>
          </a:xfrm>
          <a:prstGeom prst="rect">
            <a:avLst/>
          </a:prstGeom>
          <a:noFill/>
        </p:spPr>
        <p:txBody>
          <a:bodyPr wrap="none" rtlCol="0">
            <a:spAutoFit/>
          </a:bodyPr>
          <a:lstStyle/>
          <a:p>
            <a:r>
              <a:rPr lang="en-US" sz="2800" dirty="0">
                <a:solidFill>
                  <a:schemeClr val="bg1"/>
                </a:solidFill>
                <a:latin typeface="Helvetica" pitchFamily="2" charset="0"/>
              </a:rPr>
              <a:t>Results</a:t>
            </a:r>
            <a:endParaRPr lang="tr-TR" sz="2800" dirty="0">
              <a:solidFill>
                <a:schemeClr val="bg1"/>
              </a:solidFill>
              <a:latin typeface="Helvetica" pitchFamily="2" charset="0"/>
            </a:endParaRPr>
          </a:p>
        </p:txBody>
      </p:sp>
      <p:pic>
        <p:nvPicPr>
          <p:cNvPr id="19" name="Resim 18">
            <a:extLst>
              <a:ext uri="{FF2B5EF4-FFF2-40B4-BE49-F238E27FC236}">
                <a16:creationId xmlns:a16="http://schemas.microsoft.com/office/drawing/2014/main" id="{A24C7A60-2D3F-40BC-B4CE-72CB3948782D}"/>
              </a:ext>
            </a:extLst>
          </p:cNvPr>
          <p:cNvPicPr>
            <a:picLocks noChangeAspect="1"/>
          </p:cNvPicPr>
          <p:nvPr/>
        </p:nvPicPr>
        <p:blipFill>
          <a:blip r:embed="rId3"/>
          <a:stretch>
            <a:fillRect/>
          </a:stretch>
        </p:blipFill>
        <p:spPr>
          <a:xfrm>
            <a:off x="899387" y="1695414"/>
            <a:ext cx="10393225" cy="4867954"/>
          </a:xfrm>
          <a:prstGeom prst="rect">
            <a:avLst/>
          </a:prstGeom>
        </p:spPr>
      </p:pic>
      <p:sp>
        <p:nvSpPr>
          <p:cNvPr id="20" name="Metin kutusu 19">
            <a:extLst>
              <a:ext uri="{FF2B5EF4-FFF2-40B4-BE49-F238E27FC236}">
                <a16:creationId xmlns:a16="http://schemas.microsoft.com/office/drawing/2014/main" id="{ED8859F1-5DA0-4262-A353-BEEF66EC44B6}"/>
              </a:ext>
            </a:extLst>
          </p:cNvPr>
          <p:cNvSpPr txBox="1"/>
          <p:nvPr/>
        </p:nvSpPr>
        <p:spPr>
          <a:xfrm>
            <a:off x="1089498" y="1092618"/>
            <a:ext cx="6478621" cy="646331"/>
          </a:xfrm>
          <a:prstGeom prst="rect">
            <a:avLst/>
          </a:prstGeom>
          <a:noFill/>
        </p:spPr>
        <p:txBody>
          <a:bodyPr wrap="square" rtlCol="0">
            <a:spAutoFit/>
          </a:bodyPr>
          <a:lstStyle/>
          <a:p>
            <a:r>
              <a:rPr lang="en-US" sz="3600" b="1" dirty="0"/>
              <a:t>TRUE WORD</a:t>
            </a:r>
            <a:r>
              <a:rPr lang="tr-TR" sz="3600" b="1" dirty="0"/>
              <a:t>: </a:t>
            </a:r>
            <a:r>
              <a:rPr lang="tr-TR" sz="3600" b="1" i="1" dirty="0"/>
              <a:t>AHMET</a:t>
            </a:r>
          </a:p>
        </p:txBody>
      </p:sp>
    </p:spTree>
    <p:extLst>
      <p:ext uri="{BB962C8B-B14F-4D97-AF65-F5344CB8AC3E}">
        <p14:creationId xmlns:p14="http://schemas.microsoft.com/office/powerpoint/2010/main" val="3269096412"/>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TotalTime>
  <Words>964</Words>
  <Application>Microsoft Office PowerPoint</Application>
  <PresentationFormat>Geniş ekran</PresentationFormat>
  <Paragraphs>72</Paragraphs>
  <Slides>16</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16</vt:i4>
      </vt:variant>
    </vt:vector>
  </HeadingPairs>
  <TitlesOfParts>
    <vt:vector size="21" baseType="lpstr">
      <vt:lpstr>Arial</vt:lpstr>
      <vt:lpstr>Calibri</vt:lpstr>
      <vt:lpstr>Helvetica</vt:lpstr>
      <vt:lpstr>Helvetica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Kullanıcısı</dc:creator>
  <cp:lastModifiedBy>ALPER BERKİN YAZICI</cp:lastModifiedBy>
  <cp:revision>102</cp:revision>
  <dcterms:created xsi:type="dcterms:W3CDTF">2016-12-06T09:19:29Z</dcterms:created>
  <dcterms:modified xsi:type="dcterms:W3CDTF">2025-01-07T12:16:52Z</dcterms:modified>
</cp:coreProperties>
</file>